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78"/>
  </p:notesMasterIdLst>
  <p:sldIdLst>
    <p:sldId id="266" r:id="rId2"/>
    <p:sldId id="345" r:id="rId3"/>
    <p:sldId id="351" r:id="rId4"/>
    <p:sldId id="257" r:id="rId5"/>
    <p:sldId id="346" r:id="rId6"/>
    <p:sldId id="265" r:id="rId7"/>
    <p:sldId id="258" r:id="rId8"/>
    <p:sldId id="259" r:id="rId9"/>
    <p:sldId id="260" r:id="rId10"/>
    <p:sldId id="261" r:id="rId11"/>
    <p:sldId id="262" r:id="rId12"/>
    <p:sldId id="263" r:id="rId13"/>
    <p:sldId id="264" r:id="rId14"/>
    <p:sldId id="352" r:id="rId15"/>
    <p:sldId id="268" r:id="rId16"/>
    <p:sldId id="347" r:id="rId17"/>
    <p:sldId id="269" r:id="rId18"/>
    <p:sldId id="270" r:id="rId19"/>
    <p:sldId id="271" r:id="rId20"/>
    <p:sldId id="272" r:id="rId21"/>
    <p:sldId id="273" r:id="rId22"/>
    <p:sldId id="274" r:id="rId23"/>
    <p:sldId id="275" r:id="rId24"/>
    <p:sldId id="353" r:id="rId25"/>
    <p:sldId id="277" r:id="rId26"/>
    <p:sldId id="278" r:id="rId27"/>
    <p:sldId id="279" r:id="rId28"/>
    <p:sldId id="280" r:id="rId29"/>
    <p:sldId id="281" r:id="rId30"/>
    <p:sldId id="282" r:id="rId31"/>
    <p:sldId id="284" r:id="rId32"/>
    <p:sldId id="285" r:id="rId33"/>
    <p:sldId id="286" r:id="rId34"/>
    <p:sldId id="287" r:id="rId35"/>
    <p:sldId id="348" r:id="rId36"/>
    <p:sldId id="304" r:id="rId37"/>
    <p:sldId id="354" r:id="rId38"/>
    <p:sldId id="349" r:id="rId39"/>
    <p:sldId id="306" r:id="rId40"/>
    <p:sldId id="307" r:id="rId41"/>
    <p:sldId id="308" r:id="rId42"/>
    <p:sldId id="290" r:id="rId43"/>
    <p:sldId id="300" r:id="rId44"/>
    <p:sldId id="301" r:id="rId45"/>
    <p:sldId id="302" r:id="rId46"/>
    <p:sldId id="303" r:id="rId47"/>
    <p:sldId id="355" r:id="rId48"/>
    <p:sldId id="319" r:id="rId49"/>
    <p:sldId id="310" r:id="rId50"/>
    <p:sldId id="320" r:id="rId51"/>
    <p:sldId id="312" r:id="rId52"/>
    <p:sldId id="313" r:id="rId53"/>
    <p:sldId id="314" r:id="rId54"/>
    <p:sldId id="315" r:id="rId55"/>
    <p:sldId id="316" r:id="rId56"/>
    <p:sldId id="317" r:id="rId57"/>
    <p:sldId id="318" r:id="rId58"/>
    <p:sldId id="356" r:id="rId59"/>
    <p:sldId id="321" r:id="rId60"/>
    <p:sldId id="322" r:id="rId61"/>
    <p:sldId id="323" r:id="rId62"/>
    <p:sldId id="324" r:id="rId63"/>
    <p:sldId id="325" r:id="rId64"/>
    <p:sldId id="326" r:id="rId65"/>
    <p:sldId id="327" r:id="rId66"/>
    <p:sldId id="357" r:id="rId67"/>
    <p:sldId id="328" r:id="rId68"/>
    <p:sldId id="329" r:id="rId69"/>
    <p:sldId id="331" r:id="rId70"/>
    <p:sldId id="332" r:id="rId71"/>
    <p:sldId id="333" r:id="rId72"/>
    <p:sldId id="350" r:id="rId73"/>
    <p:sldId id="334" r:id="rId74"/>
    <p:sldId id="335" r:id="rId75"/>
    <p:sldId id="336" r:id="rId76"/>
    <p:sldId id="337" r:id="rId77"/>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80" autoAdjust="0"/>
  </p:normalViewPr>
  <p:slideViewPr>
    <p:cSldViewPr>
      <p:cViewPr varScale="1">
        <p:scale>
          <a:sx n="103" d="100"/>
          <a:sy n="103" d="100"/>
        </p:scale>
        <p:origin x="87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D00D37E-476A-4EF5-ACCF-27270CA36855}" type="slidenum">
              <a:rPr lang="en-US"/>
              <a:pPr>
                <a:defRPr/>
              </a:pPr>
              <a:t>‹#›</a:t>
            </a:fld>
            <a:endParaRPr lang="en-US"/>
          </a:p>
        </p:txBody>
      </p:sp>
    </p:spTree>
    <p:extLst>
      <p:ext uri="{BB962C8B-B14F-4D97-AF65-F5344CB8AC3E}">
        <p14:creationId xmlns:p14="http://schemas.microsoft.com/office/powerpoint/2010/main" val="3573102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600" b="1" dirty="0">
                <a:latin typeface="+mn-lt"/>
              </a:rPr>
              <a:t>Physics Unit 8</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E15540-CE24-4554-A92C-1FFCFE1F36DE}"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970D9A-0F2B-4328-BBE6-7FBF5FDC7233}" type="slidenum">
              <a:rPr lang="en-US" altLang="en-US" smtClean="0"/>
              <a:pPr/>
              <a:t>12</a:t>
            </a:fld>
            <a:endParaRPr lang="en-US" altLang="en-US" dirty="0"/>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electrons on one atom shift, this makes the electrons in the neighboring atom shift so that the closest parts have opposite charges and they attract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E270BD-F928-4108-B384-A84F0EFF7697}" type="slidenum">
              <a:rPr lang="en-US" altLang="en-US" smtClean="0"/>
              <a:pPr/>
              <a:t>13</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09FFAB-4387-47C8-BA8E-DDF26B600402}" type="slidenum">
              <a:rPr lang="en-US" altLang="en-US" smtClean="0"/>
              <a:pPr/>
              <a:t>15</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81000" y="685800"/>
            <a:ext cx="6096000" cy="3429000"/>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6E09FB-E8E5-45C1-A9FF-6246BCF70D79}" type="slidenum">
              <a:rPr lang="en-US" altLang="en-US" smtClean="0"/>
              <a:pPr/>
              <a:t>17</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89CE4E-C684-4724-861E-2CF115E785A6}" type="slidenum">
              <a:rPr lang="en-US" altLang="en-US" smtClean="0"/>
              <a:pPr/>
              <a:t>18</a:t>
            </a:fld>
            <a:endParaRPr lang="en-US" altLang="en-US" dirty="0"/>
          </a:p>
        </p:txBody>
      </p:sp>
      <p:sp>
        <p:nvSpPr>
          <p:cNvPr id="67587"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67588"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𝐹</m:t>
                      </m:r>
                      <m:r>
                        <a:rPr lang="en-US" altLang="en-US" i="1" dirty="0" smtClean="0">
                          <a:latin typeface="Cambria Math"/>
                        </a:rPr>
                        <m:t>=</m:t>
                      </m:r>
                      <m:f>
                        <m:fPr>
                          <m:ctrlPr>
                            <a:rPr lang="en-US" altLang="en-US" b="0" i="1" dirty="0" smtClean="0">
                              <a:latin typeface="Cambria Math" panose="02040503050406030204" pitchFamily="18" charset="0"/>
                            </a:rPr>
                          </m:ctrlPr>
                        </m:fPr>
                        <m:num>
                          <m:d>
                            <m:dPr>
                              <m:ctrlPr>
                                <a:rPr lang="en-US" altLang="en-US" b="0" i="1" dirty="0" smtClean="0">
                                  <a:latin typeface="Cambria Math" panose="02040503050406030204" pitchFamily="18" charset="0"/>
                                </a:rPr>
                              </m:ctrlPr>
                            </m:dPr>
                            <m:e>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b="0"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e>
                          </m:d>
                          <m:d>
                            <m:dPr>
                              <m:ctrlPr>
                                <a:rPr lang="en-US" altLang="en-US" b="0" i="1" dirty="0" smtClean="0">
                                  <a:latin typeface="Cambria Math" panose="02040503050406030204" pitchFamily="18" charset="0"/>
                                </a:rPr>
                              </m:ctrlPr>
                            </m:dPr>
                            <m:e>
                              <m:d>
                                <m:dPr>
                                  <m:ctrlPr>
                                    <a:rPr lang="en-US" altLang="en-US" b="0" i="1" dirty="0" smtClean="0">
                                      <a:latin typeface="Cambria Math" panose="02040503050406030204" pitchFamily="18" charset="0"/>
                                    </a:rPr>
                                  </m:ctrlPr>
                                </m:dPr>
                                <m:e>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−19</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−19</m:t>
                                      </m:r>
                                    </m:sup>
                                  </m:sSup>
                                  <m:r>
                                    <a:rPr lang="en-US" altLang="en-US" i="1" dirty="0" smtClean="0">
                                      <a:latin typeface="Cambria Math"/>
                                    </a:rPr>
                                    <m:t> </m:t>
                                  </m:r>
                                  <m:r>
                                    <a:rPr lang="en-US" altLang="en-US" i="1" dirty="0" smtClean="0">
                                      <a:latin typeface="Cambria Math"/>
                                    </a:rPr>
                                    <m:t>𝐶</m:t>
                                  </m:r>
                                </m:e>
                              </m:d>
                            </m:e>
                          </m:d>
                        </m:num>
                        <m:den>
                          <m:sSup>
                            <m:sSupPr>
                              <m:ctrlPr>
                                <a:rPr lang="en-US" altLang="en-US" b="0" i="1" dirty="0" smtClean="0">
                                  <a:latin typeface="Cambria Math" panose="02040503050406030204" pitchFamily="18" charset="0"/>
                                </a:rPr>
                              </m:ctrlPr>
                            </m:sSupPr>
                            <m:e>
                              <m:d>
                                <m:dPr>
                                  <m:ctrlPr>
                                    <a:rPr lang="en-US" altLang="en-US" b="0" i="1" dirty="0" smtClean="0">
                                      <a:latin typeface="Cambria Math" panose="02040503050406030204" pitchFamily="18" charset="0"/>
                                    </a:rPr>
                                  </m:ctrlPr>
                                </m:dPr>
                                <m:e>
                                  <m:r>
                                    <a:rPr lang="en-US" altLang="en-US" i="1" dirty="0" smtClean="0">
                                      <a:latin typeface="Cambria Math"/>
                                    </a:rPr>
                                    <m:t>5.29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−11</m:t>
                                      </m:r>
                                    </m:sup>
                                  </m:sSup>
                                  <m:r>
                                    <a:rPr lang="en-US" altLang="en-US" b="0" i="1" dirty="0" smtClean="0">
                                      <a:latin typeface="Cambria Math"/>
                                    </a:rPr>
                                    <m:t>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=8.22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−8</m:t>
                          </m:r>
                        </m:sup>
                      </m:sSup>
                      <m:r>
                        <a:rPr lang="en-US" altLang="en-US" i="1" dirty="0" smtClean="0">
                          <a:latin typeface="Cambria Math"/>
                        </a:rPr>
                        <m:t> </m:t>
                      </m:r>
                      <m:r>
                        <a:rPr lang="en-US" altLang="en-US" i="1" dirty="0" smtClean="0">
                          <a:latin typeface="Cambria Math"/>
                        </a:rPr>
                        <m:t>𝑁</m:t>
                      </m:r>
                    </m:oMath>
                  </m:oMathPara>
                </a14:m>
                <a:endParaRPr lang="en-US" altLang="en-US" dirty="0"/>
              </a:p>
            </p:txBody>
          </p:sp>
        </mc:Choice>
        <mc:Fallback xmlns="">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a:t>
                </a:r>
                <a:r>
                  <a:rPr lang="en-US" altLang="en-US" b="0" i="0" dirty="0" smtClean="0">
                    <a:latin typeface="Cambria Math"/>
                  </a:rPr>
                  <a:t>(</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〗^(−19)  </a:t>
                </a:r>
                <a:r>
                  <a:rPr lang="en-US" altLang="en-US" i="0" dirty="0" smtClean="0">
                    <a:latin typeface="Cambria Math"/>
                  </a:rPr>
                  <a:t>𝐶)(1.6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〗^(−19) </a:t>
                </a:r>
                <a:r>
                  <a:rPr lang="en-US" altLang="en-US" i="0" dirty="0" smtClean="0">
                    <a:latin typeface="Cambria Math"/>
                  </a:rPr>
                  <a:t> 𝐶)</a:t>
                </a:r>
                <a:r>
                  <a:rPr lang="en-US" altLang="en-US" b="0" i="0" dirty="0" smtClean="0">
                    <a:latin typeface="Cambria Math"/>
                  </a:rPr>
                  <a:t>)/(</a:t>
                </a:r>
                <a:r>
                  <a:rPr lang="en-US" altLang="en-US" i="0" dirty="0" smtClean="0">
                    <a:latin typeface="Cambria Math"/>
                  </a:rPr>
                  <a:t>5.29</a:t>
                </a:r>
                <a:r>
                  <a:rPr lang="en-US" altLang="en-US" b="0" i="0" dirty="0" smtClean="0">
                    <a:latin typeface="Cambria Math"/>
                  </a:rPr>
                  <a:t>×〖</a:t>
                </a:r>
                <a:r>
                  <a:rPr lang="en-US" altLang="en-US" i="0" dirty="0" smtClean="0">
                    <a:latin typeface="Cambria Math"/>
                  </a:rPr>
                  <a:t>10</a:t>
                </a:r>
                <a:r>
                  <a:rPr lang="en-US" altLang="en-US" b="0" i="0" dirty="0" smtClean="0">
                    <a:latin typeface="Cambria Math"/>
                  </a:rPr>
                  <a:t>〗^(−11)  </a:t>
                </a:r>
                <a:r>
                  <a:rPr lang="en-US" altLang="en-US" i="0" dirty="0" smtClean="0">
                    <a:latin typeface="Cambria Math"/>
                  </a:rPr>
                  <a:t>𝑚)</a:t>
                </a:r>
                <a:r>
                  <a:rPr lang="en-US" altLang="en-US" b="0" i="0" dirty="0" smtClean="0">
                    <a:latin typeface="Cambria Math"/>
                  </a:rPr>
                  <a:t>^2 </a:t>
                </a:r>
                <a:r>
                  <a:rPr lang="en-US" altLang="en-US" i="0" dirty="0" smtClean="0">
                    <a:latin typeface="Cambria Math"/>
                  </a:rPr>
                  <a:t>=8.22</a:t>
                </a:r>
                <a:r>
                  <a:rPr lang="en-US" altLang="en-US" b="0" i="0" dirty="0" smtClean="0">
                    <a:latin typeface="Cambria Math"/>
                  </a:rPr>
                  <a:t>×〖</a:t>
                </a:r>
                <a:r>
                  <a:rPr lang="en-US" altLang="en-US" i="0" dirty="0" smtClean="0">
                    <a:latin typeface="Cambria Math"/>
                  </a:rPr>
                  <a:t>10</a:t>
                </a:r>
                <a:r>
                  <a:rPr lang="en-US" altLang="en-US" b="0" i="0" dirty="0" smtClean="0">
                    <a:latin typeface="Cambria Math"/>
                  </a:rPr>
                  <a:t>〗^(−8) </a:t>
                </a:r>
                <a:r>
                  <a:rPr lang="en-US" altLang="en-US" i="0" dirty="0" smtClean="0">
                    <a:latin typeface="Cambria Math"/>
                  </a:rPr>
                  <a:t> 𝑁</a:t>
                </a:r>
                <a:endParaRPr lang="en-US" altLang="en-US" dirty="0" smtClean="0"/>
              </a:p>
            </p:txBody>
          </p:sp>
        </mc:Fallback>
      </mc:AlternateContent>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381000" y="685800"/>
            <a:ext cx="6096000" cy="342900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24FA38-4163-4064-9089-A801C8B844ED}" type="slidenum">
              <a:rPr lang="en-US" altLang="en-US" smtClean="0"/>
              <a:pPr/>
              <a:t>19</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381000" y="685800"/>
            <a:ext cx="6096000" cy="3429000"/>
          </a:xfrm>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FC6936-E82A-47A1-8C1C-D76E0FA81B2A}" type="slidenum">
              <a:rPr lang="en-US" altLang="en-US" smtClean="0"/>
              <a:pPr/>
              <a:t>20</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55944B-118F-4AAD-ABAC-1E5C7C6CF25D}" type="slidenum">
              <a:rPr lang="en-US" altLang="en-US" smtClean="0"/>
              <a:pPr/>
              <a:t>21</a:t>
            </a:fld>
            <a:endParaRPr lang="en-US" altLang="en-US" dirty="0"/>
          </a:p>
        </p:txBody>
      </p:sp>
      <p:sp>
        <p:nvSpPr>
          <p:cNvPr id="7065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066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 xmlns:m="http://schemas.openxmlformats.org/officeDocument/2006/math">
                    <m:sSub>
                      <m:sSubPr>
                        <m:ctrlPr>
                          <a:rPr lang="en-US" altLang="en-US" b="0" i="1" dirty="0" smtClean="0">
                            <a:latin typeface="Cambria Math" panose="02040503050406030204" pitchFamily="18" charset="0"/>
                          </a:rPr>
                        </m:ctrlPr>
                      </m:sSubPr>
                      <m:e>
                        <m:r>
                          <a:rPr lang="en-US" altLang="en-US" b="0" i="1" dirty="0" smtClean="0">
                            <a:latin typeface="Cambria Math"/>
                          </a:rPr>
                          <m:t>𝐹</m:t>
                        </m:r>
                      </m:e>
                      <m:sub>
                        <m:r>
                          <a:rPr lang="en-US" altLang="en-US" b="0" i="1" dirty="0" smtClean="0">
                            <a:latin typeface="Cambria Math"/>
                          </a:rPr>
                          <m:t>12</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0.1 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−5.39 </m:t>
                    </m:r>
                    <m:r>
                      <a:rPr lang="en-US" altLang="en-US" i="1" dirty="0" smtClean="0">
                        <a:latin typeface="Cambria Math"/>
                      </a:rPr>
                      <m:t>𝑁</m:t>
                    </m:r>
                    <m:r>
                      <a:rPr lang="en-US" altLang="en-US" i="1" dirty="0" smtClean="0">
                        <a:latin typeface="Cambria Math"/>
                      </a:rPr>
                      <m:t> </m:t>
                    </m:r>
                  </m:oMath>
                </a14:m>
                <a:r>
                  <a:rPr lang="en-US" altLang="en-US" dirty="0"/>
                  <a:t>(</a:t>
                </a:r>
                <a:r>
                  <a:rPr lang="en-US" altLang="en-US" dirty="0" err="1"/>
                  <a:t>neg</a:t>
                </a:r>
                <a:r>
                  <a:rPr lang="en-US" altLang="en-US" dirty="0"/>
                  <a:t> because pulling in – direction)</a:t>
                </a:r>
              </a:p>
              <a:p>
                <a:pPr eaLnBrk="1" hangingPunct="1"/>
                <a14:m>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5</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0.3 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1.50 </m:t>
                    </m:r>
                    <m:r>
                      <a:rPr lang="en-US" altLang="en-US" i="1" dirty="0" smtClean="0">
                        <a:latin typeface="Cambria Math"/>
                      </a:rPr>
                      <m:t>𝑁</m:t>
                    </m:r>
                  </m:oMath>
                </a14:m>
                <a:r>
                  <a:rPr lang="en-US" altLang="en-US" dirty="0"/>
                  <a:t> (</a:t>
                </a:r>
                <a:r>
                  <a:rPr lang="en-US" altLang="en-US" dirty="0" err="1"/>
                  <a:t>pos</a:t>
                </a:r>
                <a:r>
                  <a:rPr lang="en-US" altLang="en-US" dirty="0"/>
                  <a:t> because pulling in + direction)</a:t>
                </a:r>
              </a:p>
              <a:p>
                <a:pPr eaLnBrk="1" hangingPunct="1"/>
                <a14:m>
                  <m:oMath xmlns:m="http://schemas.openxmlformats.org/officeDocument/2006/math">
                    <m:r>
                      <a:rPr lang="en-US" altLang="en-US" i="1" dirty="0" smtClean="0">
                        <a:latin typeface="Cambria Math"/>
                      </a:rPr>
                      <m:t>𝐹</m:t>
                    </m:r>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=−5.39 </m:t>
                    </m:r>
                    <m:r>
                      <a:rPr lang="en-US" altLang="en-US" i="1" dirty="0" smtClean="0">
                        <a:latin typeface="Cambria Math"/>
                      </a:rPr>
                      <m:t>𝑁</m:t>
                    </m:r>
                    <m:r>
                      <a:rPr lang="en-US" altLang="en-US" i="1" dirty="0" smtClean="0">
                        <a:latin typeface="Cambria Math"/>
                      </a:rPr>
                      <m:t>+1.50 </m:t>
                    </m:r>
                    <m:r>
                      <a:rPr lang="en-US" altLang="en-US" i="1" dirty="0" smtClean="0">
                        <a:latin typeface="Cambria Math"/>
                      </a:rPr>
                      <m:t>𝑁</m:t>
                    </m:r>
                    <m:r>
                      <a:rPr lang="en-US" altLang="en-US" i="1" dirty="0" smtClean="0">
                        <a:latin typeface="Cambria Math"/>
                      </a:rPr>
                      <m:t>=−3.89 </m:t>
                    </m:r>
                    <m:r>
                      <a:rPr lang="en-US" altLang="en-US" i="1" dirty="0" smtClean="0">
                        <a:latin typeface="Cambria Math"/>
                      </a:rPr>
                      <m:t>𝑁</m:t>
                    </m:r>
                  </m:oMath>
                </a14:m>
                <a:r>
                  <a:rPr lang="en-US" altLang="en-US" dirty="0"/>
                  <a:t> </a:t>
                </a:r>
              </a:p>
            </p:txBody>
          </p:sp>
        </mc:Choice>
        <mc:Fallback xmlns="">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i="0" dirty="0" smtClean="0">
                    <a:latin typeface="Cambria Math"/>
                  </a:rPr>
                  <a:t>𝐹_12</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(2</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𝐶)/(0.1 𝑚)</a:t>
                </a:r>
                <a:r>
                  <a:rPr lang="en-US" altLang="en-US" b="0" i="0" dirty="0" smtClean="0">
                    <a:latin typeface="Cambria Math"/>
                  </a:rPr>
                  <a:t>^2  </a:t>
                </a:r>
                <a:r>
                  <a:rPr lang="en-US" altLang="en-US" i="0" dirty="0" smtClean="0">
                    <a:latin typeface="Cambria Math"/>
                  </a:rPr>
                  <a:t> = −5.39 𝑁 </a:t>
                </a:r>
                <a:r>
                  <a:rPr lang="en-US" altLang="en-US" dirty="0" smtClean="0"/>
                  <a:t>(</a:t>
                </a:r>
                <a:r>
                  <a:rPr lang="en-US" altLang="en-US" dirty="0" err="1" smtClean="0"/>
                  <a:t>neg</a:t>
                </a:r>
                <a:r>
                  <a:rPr lang="en-US" altLang="en-US" dirty="0" smtClean="0"/>
                  <a:t> because pulling in – direction)</a:t>
                </a:r>
              </a:p>
              <a:p>
                <a:pPr eaLnBrk="1" hangingPunct="1"/>
                <a:r>
                  <a:rPr lang="en-US" altLang="en-US" i="0" dirty="0" smtClean="0">
                    <a:latin typeface="Cambria Math"/>
                  </a:rPr>
                  <a:t>𝐹</a:t>
                </a:r>
                <a:r>
                  <a:rPr lang="en-US" altLang="en-US" b="0" i="0" dirty="0" smtClean="0">
                    <a:latin typeface="Cambria Math"/>
                  </a:rPr>
                  <a:t>_23</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(5</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𝐶)/(0.3 𝑚)</a:t>
                </a:r>
                <a:r>
                  <a:rPr lang="en-US" altLang="en-US" b="0" i="0" dirty="0" smtClean="0">
                    <a:latin typeface="Cambria Math"/>
                  </a:rPr>
                  <a:t>^2  </a:t>
                </a:r>
                <a:r>
                  <a:rPr lang="en-US" altLang="en-US" i="0" dirty="0" smtClean="0">
                    <a:latin typeface="Cambria Math"/>
                  </a:rPr>
                  <a:t> = 1.50 𝑁</a:t>
                </a:r>
                <a:r>
                  <a:rPr lang="en-US" altLang="en-US" dirty="0" smtClean="0"/>
                  <a:t> (</a:t>
                </a:r>
                <a:r>
                  <a:rPr lang="en-US" altLang="en-US" dirty="0" err="1" smtClean="0"/>
                  <a:t>pos</a:t>
                </a:r>
                <a:r>
                  <a:rPr lang="en-US" altLang="en-US" dirty="0" smtClean="0"/>
                  <a:t> because pulling in + direction)</a:t>
                </a:r>
              </a:p>
              <a:p>
                <a:pPr eaLnBrk="1" hangingPunct="1"/>
                <a:r>
                  <a:rPr lang="en-US" altLang="en-US" i="0" dirty="0" smtClean="0">
                    <a:latin typeface="Cambria Math"/>
                  </a:rPr>
                  <a:t>𝐹=𝐹</a:t>
                </a:r>
                <a:r>
                  <a:rPr lang="en-US" altLang="en-US" b="0" i="0" dirty="0" smtClean="0">
                    <a:latin typeface="Cambria Math"/>
                  </a:rPr>
                  <a:t>_12</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=−5.39 𝑁+1.50 𝑁=−3.89 𝑁</a:t>
                </a:r>
                <a:r>
                  <a:rPr lang="en-US" altLang="en-US" dirty="0" smtClean="0"/>
                  <a:t> </a:t>
                </a:r>
                <a:endParaRPr lang="en-US" altLang="en-US" dirty="0" smtClean="0"/>
              </a:p>
            </p:txBody>
          </p:sp>
        </mc:Fallback>
      </mc:AlternateContent>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06B6DF-4567-4171-9ECC-509E487A453C}" type="slidenum">
              <a:rPr lang="en-US" altLang="en-US" smtClean="0"/>
              <a:pPr/>
              <a:t>22</a:t>
            </a:fld>
            <a:endParaRPr lang="en-US" altLang="en-US"/>
          </a:p>
        </p:txBody>
      </p:sp>
      <p:sp>
        <p:nvSpPr>
          <p:cNvPr id="7168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168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0.3 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.599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𝑟</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0.1</m:t>
                              </m:r>
                            </m:e>
                            <m:sup>
                              <m:r>
                                <a:rPr lang="en-US" altLang="en-US" b="0" i="1" dirty="0" smtClean="0">
                                  <a:latin typeface="Cambria Math"/>
                                  <a:sym typeface="Symbol" pitchFamily="18" charset="2"/>
                                </a:rPr>
                                <m:t>2</m:t>
                              </m:r>
                            </m:sup>
                          </m:sSup>
                          <m:r>
                            <a:rPr lang="en-US" altLang="en-US" i="1" dirty="0" smtClean="0">
                              <a:latin typeface="Cambria Math"/>
                              <a:sym typeface="Symbol" pitchFamily="18" charset="2"/>
                            </a:rPr>
                            <m:t> + </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0.2</m:t>
                              </m:r>
                            </m:e>
                            <m:sup>
                              <m:r>
                                <a:rPr lang="en-US" altLang="en-US" b="0" i="1" dirty="0" smtClean="0">
                                  <a:latin typeface="Cambria Math"/>
                                  <a:sym typeface="Symbol" pitchFamily="18" charset="2"/>
                                </a:rPr>
                                <m:t>2</m:t>
                              </m:r>
                            </m:sup>
                          </m:sSup>
                        </m:e>
                      </m:rad>
                      <m:r>
                        <a:rPr lang="en-US" altLang="en-US" i="1" dirty="0" smtClean="0">
                          <a:latin typeface="Cambria Math"/>
                          <a:sym typeface="Symbol" pitchFamily="18" charset="2"/>
                        </a:rPr>
                        <m:t> = .2236 </m:t>
                      </m:r>
                      <m:r>
                        <a:rPr lang="en-US" altLang="en-US" i="1" dirty="0" smtClean="0">
                          <a:latin typeface="Cambria Math"/>
                          <a:sym typeface="Symbol" pitchFamily="18" charset="2"/>
                        </a:rPr>
                        <m:t>𝑚</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m:rPr>
                              <m:sty m:val="p"/>
                            </m:rPr>
                            <a:rPr lang="en-US" altLang="en-US" i="0" dirty="0" smtClean="0">
                              <a:latin typeface="Cambria Math"/>
                              <a:sym typeface="Symbol" pitchFamily="18" charset="2"/>
                            </a:rPr>
                            <m:t>cos</m:t>
                          </m:r>
                        </m:e>
                        <m:sup>
                          <m:r>
                            <a:rPr lang="en-US" altLang="en-US" b="0" i="1" dirty="0" smtClean="0">
                              <a:latin typeface="Cambria Math"/>
                              <a:sym typeface="Symbol" pitchFamily="18" charset="2"/>
                            </a:rPr>
                            <m:t>−1</m:t>
                          </m:r>
                        </m:sup>
                      </m:sSup>
                      <m:r>
                        <a:rPr lang="en-US" altLang="en-US" i="1" dirty="0" smtClean="0">
                          <a:latin typeface="Cambria Math"/>
                          <a:sym typeface="Symbol" pitchFamily="18" charset="2"/>
                        </a:rPr>
                        <m:t> </m:t>
                      </m:r>
                      <m:d>
                        <m:dPr>
                          <m:ctrlPr>
                            <a:rPr lang="en-US" altLang="en-US" b="0" i="1" dirty="0" smtClean="0">
                              <a:latin typeface="Cambria Math" panose="02040503050406030204" pitchFamily="18" charset="0"/>
                              <a:sym typeface="Symbol" pitchFamily="18" charset="2"/>
                            </a:rPr>
                          </m:ctrlPr>
                        </m:dPr>
                        <m:e>
                          <m:f>
                            <m:fPr>
                              <m:ctrlPr>
                                <a:rPr lang="en-US" altLang="en-US" b="0" i="1" dirty="0" smtClean="0">
                                  <a:latin typeface="Cambria Math" panose="02040503050406030204" pitchFamily="18" charset="0"/>
                                  <a:sym typeface="Symbol" pitchFamily="18" charset="2"/>
                                </a:rPr>
                              </m:ctrlPr>
                            </m:fPr>
                            <m:num>
                              <m:r>
                                <a:rPr lang="en-US" altLang="en-US" i="1" dirty="0" smtClean="0">
                                  <a:latin typeface="Cambria Math"/>
                                  <a:sym typeface="Symbol" pitchFamily="18" charset="2"/>
                                </a:rPr>
                                <m:t>.1</m:t>
                              </m:r>
                            </m:num>
                            <m:den>
                              <m:r>
                                <a:rPr lang="en-US" altLang="en-US" i="1" dirty="0" smtClean="0">
                                  <a:latin typeface="Cambria Math"/>
                                  <a:sym typeface="Symbol" pitchFamily="18" charset="2"/>
                                </a:rPr>
                                <m:t>.2236</m:t>
                              </m:r>
                            </m:den>
                          </m:f>
                        </m:e>
                      </m:d>
                      <m:r>
                        <a:rPr lang="en-US" altLang="en-US" i="1" dirty="0" smtClean="0">
                          <a:latin typeface="Cambria Math"/>
                          <a:sym typeface="Symbol" pitchFamily="18" charset="2"/>
                        </a:rPr>
                        <m:t> = 63.4 </m:t>
                      </m:r>
                      <m:r>
                        <m:rPr>
                          <m:sty m:val="p"/>
                        </m:rPr>
                        <a:rPr lang="en-US" altLang="en-US" i="1" dirty="0" err="1" smtClean="0">
                          <a:latin typeface="Cambria Math"/>
                          <a:sym typeface="Symbol" pitchFamily="18" charset="2"/>
                        </a:rPr>
                        <m:t>deg</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=8.99</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f>
                        <m:fPr>
                          <m:ctrlPr>
                            <a:rPr lang="en-US" altLang="en-US" i="1" dirty="0" smtClean="0">
                              <a:latin typeface="Cambria Math" panose="02040503050406030204" pitchFamily="18" charset="0"/>
                            </a:rPr>
                          </m:ctrlPr>
                        </m:fPr>
                        <m:num>
                          <m:r>
                            <a:rPr lang="en-US" altLang="en-US" i="1" dirty="0" smtClean="0">
                              <a:latin typeface="Cambria Math"/>
                            </a:rPr>
                            <m:t>𝑁</m:t>
                          </m:r>
                          <m:sSup>
                            <m:sSupPr>
                              <m:ctrlPr>
                                <a:rPr lang="en-US" altLang="en-US" b="0" i="1" dirty="0" smtClean="0">
                                  <a:latin typeface="Cambria Math" panose="02040503050406030204" pitchFamily="18" charset="0"/>
                                </a:rPr>
                              </m:ctrlPr>
                            </m:sSupPr>
                            <m:e>
                              <m:r>
                                <a:rPr lang="en-US" altLang="en-US" i="1" dirty="0" smtClean="0">
                                  <a:latin typeface="Cambria Math"/>
                                </a:rPr>
                                <m:t>𝑚</m:t>
                              </m:r>
                            </m:e>
                            <m:sup>
                              <m:r>
                                <a:rPr lang="en-US" altLang="en-US" b="0" i="1" dirty="0" smtClean="0">
                                  <a:latin typeface="Cambria Math"/>
                                </a:rPr>
                                <m:t>2</m:t>
                              </m:r>
                            </m:sup>
                          </m:sSup>
                        </m:num>
                        <m:den>
                          <m:sSup>
                            <m:sSupPr>
                              <m:ctrlPr>
                                <a:rPr lang="en-US" altLang="en-US" b="0" i="1" dirty="0" smtClean="0">
                                  <a:latin typeface="Cambria Math" panose="02040503050406030204" pitchFamily="18" charset="0"/>
                                </a:rPr>
                              </m:ctrlPr>
                            </m:sSupPr>
                            <m:e>
                              <m:r>
                                <a:rPr lang="en-US" altLang="en-US" i="1" dirty="0" smtClean="0">
                                  <a:latin typeface="Cambria Math"/>
                                </a:rPr>
                                <m:t>𝐶</m:t>
                              </m:r>
                            </m:e>
                            <m:sup>
                              <m:r>
                                <a:rPr lang="en-US" altLang="en-US" b="0" i="1" dirty="0" smtClean="0">
                                  <a:latin typeface="Cambria Math"/>
                                </a:rPr>
                                <m:t>2</m:t>
                              </m:r>
                            </m:sup>
                          </m:sSup>
                        </m:den>
                      </m:f>
                      <m:f>
                        <m:fPr>
                          <m:ctrlPr>
                            <a:rPr lang="en-US" altLang="en-US" i="1" dirty="0" smtClean="0">
                              <a:latin typeface="Cambria Math" panose="02040503050406030204" pitchFamily="18" charset="0"/>
                            </a:rPr>
                          </m:ctrlPr>
                        </m:fPr>
                        <m:num>
                          <m:d>
                            <m:dPr>
                              <m:ctrlPr>
                                <a:rPr lang="en-US" altLang="en-US" i="1" dirty="0" smtClean="0">
                                  <a:latin typeface="Cambria Math" panose="02040503050406030204" pitchFamily="18" charset="0"/>
                                </a:rPr>
                              </m:ctrlPr>
                            </m:dPr>
                            <m:e>
                              <m:r>
                                <a:rPr lang="en-US" altLang="en-US" i="1" dirty="0" smtClean="0">
                                  <a:latin typeface="Cambria Math"/>
                                </a:rPr>
                                <m:t>5</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d>
                            <m:dPr>
                              <m:ctrlPr>
                                <a:rPr lang="en-US" altLang="en-US" i="1" dirty="0" smtClean="0">
                                  <a:latin typeface="Cambria Math" panose="02040503050406030204" pitchFamily="18" charset="0"/>
                                </a:rPr>
                              </m:ctrlPr>
                            </m:dPr>
                            <m:e>
                              <m:r>
                                <a:rPr lang="en-US" altLang="en-US" i="1" dirty="0" smtClean="0">
                                  <a:latin typeface="Cambria Math"/>
                                </a:rPr>
                                <m:t>3</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−6</m:t>
                                  </m:r>
                                </m:sup>
                              </m:sSup>
                              <m:r>
                                <a:rPr lang="en-US" altLang="en-US" b="0" i="1" dirty="0" smtClean="0">
                                  <a:latin typeface="Cambria Math"/>
                                </a:rPr>
                                <m:t> </m:t>
                              </m:r>
                              <m:r>
                                <a:rPr lang="en-US" altLang="en-US" i="1" dirty="0" smtClean="0">
                                  <a:latin typeface="Cambria Math"/>
                                </a:rPr>
                                <m:t>𝐶</m:t>
                              </m:r>
                            </m:e>
                          </m:d>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0.2236 </m:t>
                                  </m:r>
                                  <m:r>
                                    <a:rPr lang="en-US" altLang="en-US" i="1" dirty="0" smtClean="0">
                                      <a:latin typeface="Cambria Math"/>
                                    </a:rPr>
                                    <m:t>𝑚</m:t>
                                  </m:r>
                                </m:e>
                              </m:d>
                            </m:e>
                            <m:sup>
                              <m:r>
                                <a:rPr lang="en-US" altLang="en-US" b="0" i="1" dirty="0" smtClean="0">
                                  <a:latin typeface="Cambria Math"/>
                                </a:rPr>
                                <m:t>2</m:t>
                              </m:r>
                            </m:sup>
                          </m:sSup>
                        </m:den>
                      </m:f>
                      <m:r>
                        <a:rPr lang="en-US" altLang="en-US" i="1" dirty="0" smtClean="0">
                          <a:latin typeface="Cambria Math"/>
                        </a:rPr>
                        <m:t> = 2.70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b="0" i="1" dirty="0" smtClean="0">
                          <a:latin typeface="Cambria Math"/>
                        </a:rPr>
                        <m:t>𝑥</m:t>
                      </m:r>
                      <m:r>
                        <a:rPr lang="en-US" altLang="en-US" b="0" i="1" dirty="0" smtClean="0">
                          <a:latin typeface="Cambria Math"/>
                        </a:rPr>
                        <m:t>−</m:t>
                      </m:r>
                      <m:r>
                        <a:rPr lang="en-US" altLang="en-US" i="1" dirty="0" smtClean="0">
                          <a:latin typeface="Cambria Math"/>
                        </a:rPr>
                        <m:t>𝑐𝑜𝑚𝑝𝑜𝑛𝑒𝑛𝑡𝑠</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=0 </m:t>
                      </m:r>
                      <m:r>
                        <a:rPr lang="en-US" altLang="en-US" i="1" dirty="0" smtClean="0">
                          <a:latin typeface="Cambria Math"/>
                        </a:rPr>
                        <m:t>𝑁</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=2.70</m:t>
                      </m:r>
                      <m:func>
                        <m:funcPr>
                          <m:ctrlPr>
                            <a:rPr lang="en-US" altLang="en-US" b="0" i="1" dirty="0" smtClean="0">
                              <a:latin typeface="Cambria Math" panose="02040503050406030204" pitchFamily="18" charset="0"/>
                            </a:rPr>
                          </m:ctrlPr>
                        </m:funcPr>
                        <m:fName>
                          <m:r>
                            <m:rPr>
                              <m:sty m:val="p"/>
                            </m:rPr>
                            <a:rPr lang="en-US" altLang="en-US" b="0" i="0" dirty="0" smtClean="0">
                              <a:latin typeface="Cambria Math"/>
                            </a:rPr>
                            <m:t>cos</m:t>
                          </m:r>
                        </m:fName>
                        <m:e>
                          <m:r>
                            <a:rPr lang="en-US" altLang="en-US" b="0" i="1" dirty="0" smtClean="0">
                              <a:latin typeface="Cambria Math"/>
                            </a:rPr>
                            <m:t>63.4°</m:t>
                          </m:r>
                        </m:e>
                      </m:func>
                      <m:r>
                        <a:rPr lang="en-US" altLang="en-US" i="1" dirty="0" smtClean="0">
                          <a:latin typeface="Cambria Math"/>
                        </a:rPr>
                        <m:t>=1.209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𝐴𝐷𝐷</m:t>
                      </m:r>
                      <m:r>
                        <a:rPr lang="en-US" altLang="en-US" i="1" dirty="0" smtClean="0">
                          <a:latin typeface="Cambria Math"/>
                        </a:rPr>
                        <m:t>:0 </m:t>
                      </m:r>
                      <m:r>
                        <a:rPr lang="en-US" altLang="en-US" i="1" dirty="0" smtClean="0">
                          <a:latin typeface="Cambria Math"/>
                        </a:rPr>
                        <m:t>𝑁</m:t>
                      </m:r>
                      <m:r>
                        <a:rPr lang="en-US" altLang="en-US" i="1" dirty="0" smtClean="0">
                          <a:latin typeface="Cambria Math"/>
                        </a:rPr>
                        <m:t>+1.209 </m:t>
                      </m:r>
                      <m:r>
                        <a:rPr lang="en-US" altLang="en-US" i="1" dirty="0" smtClean="0">
                          <a:latin typeface="Cambria Math"/>
                        </a:rPr>
                        <m:t>𝑁</m:t>
                      </m:r>
                      <m:r>
                        <a:rPr lang="en-US" altLang="en-US" i="1" dirty="0" smtClean="0">
                          <a:latin typeface="Cambria Math"/>
                        </a:rPr>
                        <m:t>=1.209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b="0" i="1" dirty="0" smtClean="0">
                          <a:latin typeface="Cambria Math"/>
                        </a:rPr>
                        <m:t>𝑦</m:t>
                      </m:r>
                      <m:r>
                        <a:rPr lang="en-US" altLang="en-US" i="1" dirty="0" smtClean="0">
                          <a:latin typeface="Cambria Math"/>
                        </a:rPr>
                        <m:t>−</m:t>
                      </m:r>
                      <m:r>
                        <a:rPr lang="en-US" altLang="en-US" i="1" dirty="0" smtClean="0">
                          <a:latin typeface="Cambria Math"/>
                        </a:rPr>
                        <m:t>𝑐𝑜𝑚𝑝𝑜𝑛𝑒𝑛𝑡</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12</m:t>
                          </m:r>
                        </m:sub>
                      </m:sSub>
                      <m:r>
                        <a:rPr lang="en-US" altLang="en-US" i="1" dirty="0" smtClean="0">
                          <a:latin typeface="Cambria Math"/>
                        </a:rPr>
                        <m:t>=</m:t>
                      </m:r>
                      <m:r>
                        <a:rPr lang="en-US" altLang="en-US" b="0" i="1" dirty="0" smtClean="0">
                          <a:latin typeface="Cambria Math"/>
                        </a:rPr>
                        <m:t>0</m:t>
                      </m:r>
                      <m:r>
                        <a:rPr lang="en-US" altLang="en-US" i="1" dirty="0" smtClean="0">
                          <a:latin typeface="Cambria Math"/>
                        </a:rPr>
                        <m:t>.599 </m:t>
                      </m:r>
                      <m:r>
                        <a:rPr lang="en-US" altLang="en-US" i="1" dirty="0" smtClean="0">
                          <a:latin typeface="Cambria Math"/>
                        </a:rPr>
                        <m:t>𝑁</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𝐹</m:t>
                          </m:r>
                        </m:e>
                        <m:sub>
                          <m:r>
                            <a:rPr lang="en-US" altLang="en-US" b="0" i="1" dirty="0" smtClean="0">
                              <a:latin typeface="Cambria Math"/>
                            </a:rPr>
                            <m:t>23</m:t>
                          </m:r>
                        </m:sub>
                      </m:sSub>
                      <m:r>
                        <a:rPr lang="en-US" altLang="en-US" i="1" dirty="0" smtClean="0">
                          <a:latin typeface="Cambria Math"/>
                        </a:rPr>
                        <m:t>=2.70</m:t>
                      </m:r>
                      <m:func>
                        <m:funcPr>
                          <m:ctrlPr>
                            <a:rPr lang="en-US" altLang="en-US" b="0" i="1" dirty="0" smtClean="0">
                              <a:latin typeface="Cambria Math" panose="02040503050406030204" pitchFamily="18" charset="0"/>
                            </a:rPr>
                          </m:ctrlPr>
                        </m:funcPr>
                        <m:fName>
                          <m:r>
                            <m:rPr>
                              <m:sty m:val="p"/>
                            </m:rPr>
                            <a:rPr lang="en-US" altLang="en-US" b="0" i="0" dirty="0" smtClean="0">
                              <a:latin typeface="Cambria Math"/>
                            </a:rPr>
                            <m:t>sin</m:t>
                          </m:r>
                        </m:fName>
                        <m:e>
                          <m:r>
                            <a:rPr lang="en-US" altLang="en-US" b="0" i="1" dirty="0" smtClean="0">
                              <a:latin typeface="Cambria Math"/>
                            </a:rPr>
                            <m:t>63.4°</m:t>
                          </m:r>
                        </m:e>
                      </m:func>
                      <m:r>
                        <a:rPr lang="en-US" altLang="en-US" i="1" dirty="0" smtClean="0">
                          <a:latin typeface="Cambria Math"/>
                        </a:rPr>
                        <m:t>=2.414 </m:t>
                      </m:r>
                      <m:r>
                        <a:rPr lang="en-US" altLang="en-US"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𝐴𝐷𝐷</m:t>
                      </m:r>
                      <m:r>
                        <a:rPr lang="en-US" altLang="en-US" i="1" dirty="0" smtClean="0">
                          <a:latin typeface="Cambria Math"/>
                        </a:rPr>
                        <m:t>:0.599 </m:t>
                      </m:r>
                      <m:r>
                        <a:rPr lang="en-US" altLang="en-US" i="1" dirty="0" smtClean="0">
                          <a:latin typeface="Cambria Math"/>
                        </a:rPr>
                        <m:t>𝑁</m:t>
                      </m:r>
                      <m:r>
                        <a:rPr lang="en-US" altLang="en-US" i="1" dirty="0" smtClean="0">
                          <a:latin typeface="Cambria Math"/>
                        </a:rPr>
                        <m:t> + 2.414 </m:t>
                      </m:r>
                      <m:r>
                        <a:rPr lang="en-US" altLang="en-US" i="1" dirty="0" smtClean="0">
                          <a:latin typeface="Cambria Math"/>
                        </a:rPr>
                        <m:t>𝑁</m:t>
                      </m:r>
                      <m:r>
                        <a:rPr lang="en-US" altLang="en-US" i="1" dirty="0" smtClean="0">
                          <a:latin typeface="Cambria Math"/>
                        </a:rPr>
                        <m:t> = 3.013 </m:t>
                      </m:r>
                      <m:r>
                        <a:rPr lang="en-US" altLang="en-US" b="0" i="1" dirty="0" smtClean="0">
                          <a:latin typeface="Cambria Math"/>
                        </a:rPr>
                        <m:t>𝑁</m:t>
                      </m:r>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𝑟</m:t>
                      </m:r>
                      <m:r>
                        <a:rPr lang="en-US" altLang="en-US" i="1" dirty="0" smtClean="0">
                          <a:latin typeface="Cambria Math"/>
                        </a:rPr>
                        <m:t>=</m:t>
                      </m:r>
                      <m:rad>
                        <m:radPr>
                          <m:degHide m:val="on"/>
                          <m:ctrlPr>
                            <a:rPr lang="en-US" altLang="en-US" b="0" i="1" dirty="0" smtClean="0">
                              <a:latin typeface="Cambria Math" panose="02040503050406030204" pitchFamily="18" charset="0"/>
                              <a:sym typeface="Symbol" pitchFamily="18" charset="2"/>
                            </a:rPr>
                          </m:ctrlPr>
                        </m:radPr>
                        <m:deg/>
                        <m:e>
                          <m:r>
                            <a:rPr lang="en-US" altLang="en-US" i="1" dirty="0" smtClean="0">
                              <a:latin typeface="Cambria Math"/>
                              <a:sym typeface="Symbol" pitchFamily="18" charset="2"/>
                            </a:rPr>
                            <m:t>1.2092 + 3.013</m:t>
                          </m:r>
                          <m:r>
                            <a:rPr lang="en-US" altLang="en-US" i="1" baseline="30000" dirty="0" smtClean="0">
                              <a:latin typeface="Cambria Math"/>
                              <a:sym typeface="Symbol" pitchFamily="18" charset="2"/>
                            </a:rPr>
                            <m:t>2</m:t>
                          </m:r>
                        </m:e>
                      </m:rad>
                      <m:r>
                        <a:rPr lang="en-US" altLang="en-US" i="1" dirty="0" smtClean="0">
                          <a:latin typeface="Cambria Math"/>
                          <a:sym typeface="Symbol" pitchFamily="18" charset="2"/>
                        </a:rPr>
                        <m:t>=3.247 </m:t>
                      </m:r>
                      <m:r>
                        <a:rPr lang="en-US" altLang="en-US" i="1" dirty="0" smtClean="0">
                          <a:latin typeface="Cambria Math"/>
                          <a:sym typeface="Symbol" pitchFamily="18" charset="2"/>
                        </a:rPr>
                        <m:t>𝑁</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𝜃</m:t>
                      </m:r>
                      <m:r>
                        <a:rPr lang="en-US" altLang="en-US" i="1" dirty="0" smtClean="0">
                          <a:latin typeface="Cambria Math"/>
                          <a:sym typeface="Symbol" pitchFamily="18" charset="2"/>
                        </a:rPr>
                        <m:t>=</m:t>
                      </m:r>
                      <m:func>
                        <m:funcPr>
                          <m:ctrlPr>
                            <a:rPr lang="en-US" altLang="en-US" b="0" i="1" dirty="0" smtClean="0">
                              <a:latin typeface="Cambria Math" panose="02040503050406030204" pitchFamily="18" charset="0"/>
                              <a:sym typeface="Symbol" pitchFamily="18" charset="2"/>
                            </a:rPr>
                          </m:ctrlPr>
                        </m:funcPr>
                        <m:fName>
                          <m:sSup>
                            <m:sSupPr>
                              <m:ctrlPr>
                                <a:rPr lang="en-US" altLang="en-US" b="0" i="1" dirty="0" smtClean="0">
                                  <a:latin typeface="Cambria Math" panose="02040503050406030204" pitchFamily="18" charset="0"/>
                                  <a:sym typeface="Symbol" pitchFamily="18" charset="2"/>
                                </a:rPr>
                              </m:ctrlPr>
                            </m:sSupPr>
                            <m:e>
                              <m:r>
                                <m:rPr>
                                  <m:sty m:val="p"/>
                                </m:rPr>
                                <a:rPr lang="en-US" altLang="en-US" b="0" i="0" dirty="0" smtClean="0">
                                  <a:latin typeface="Cambria Math"/>
                                  <a:sym typeface="Symbol" pitchFamily="18" charset="2"/>
                                </a:rPr>
                                <m:t>cos</m:t>
                              </m:r>
                            </m:e>
                            <m:sup>
                              <m:r>
                                <a:rPr lang="en-US" altLang="en-US" b="0" i="1" dirty="0" smtClean="0">
                                  <a:latin typeface="Cambria Math"/>
                                  <a:sym typeface="Symbol" pitchFamily="18" charset="2"/>
                                </a:rPr>
                                <m:t>−1</m:t>
                              </m:r>
                            </m:sup>
                          </m:sSup>
                        </m:fName>
                        <m:e>
                          <m:f>
                            <m:fPr>
                              <m:ctrlPr>
                                <a:rPr lang="en-US" altLang="en-US" b="0" i="1" dirty="0" smtClean="0">
                                  <a:latin typeface="Cambria Math" panose="02040503050406030204" pitchFamily="18" charset="0"/>
                                  <a:sym typeface="Symbol" pitchFamily="18" charset="2"/>
                                </a:rPr>
                              </m:ctrlPr>
                            </m:fPr>
                            <m:num>
                              <m:r>
                                <a:rPr lang="en-US" altLang="en-US" b="0" i="1" dirty="0" smtClean="0">
                                  <a:latin typeface="Cambria Math"/>
                                  <a:sym typeface="Symbol" pitchFamily="18" charset="2"/>
                                </a:rPr>
                                <m:t>1.209</m:t>
                              </m:r>
                            </m:num>
                            <m:den>
                              <m:r>
                                <a:rPr lang="en-US" altLang="en-US" b="0" i="1" dirty="0" smtClean="0">
                                  <a:latin typeface="Cambria Math"/>
                                  <a:sym typeface="Symbol" pitchFamily="18" charset="2"/>
                                </a:rPr>
                                <m:t>3.247</m:t>
                              </m:r>
                            </m:den>
                          </m:f>
                        </m:e>
                      </m:func>
                      <m:r>
                        <a:rPr lang="en-US" altLang="en-US" i="1" dirty="0" smtClean="0">
                          <a:latin typeface="Cambria Math"/>
                          <a:sym typeface="Symbol" pitchFamily="18" charset="2"/>
                        </a:rPr>
                        <m:t>=68.1</m:t>
                      </m:r>
                      <m:r>
                        <a:rPr lang="en-US" altLang="en-US" b="0" i="1" dirty="0" smtClean="0">
                          <a:latin typeface="Cambria Math"/>
                          <a:sym typeface="Symbol" pitchFamily="18" charset="2"/>
                        </a:rPr>
                        <m:t>°</m:t>
                      </m:r>
                    </m:oMath>
                  </m:oMathPara>
                </a14:m>
                <a:endParaRPr lang="en-US" altLang="en-US" dirty="0">
                  <a:sym typeface="Symbol" pitchFamily="18" charset="2"/>
                </a:endParaRPr>
              </a:p>
            </p:txBody>
          </p:sp>
        </mc:Choice>
        <mc:Fallback xmlns="">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a:t>
                </a:r>
                <a:r>
                  <a:rPr lang="en-US" altLang="en-US" b="0" i="0" dirty="0" smtClean="0">
                    <a:latin typeface="Cambria Math"/>
                  </a:rPr>
                  <a:t>_12</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(2</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𝐶)/(0.3 𝑚)</a:t>
                </a:r>
                <a:r>
                  <a:rPr lang="en-US" altLang="en-US" b="0" i="0" dirty="0" smtClean="0">
                    <a:latin typeface="Cambria Math"/>
                  </a:rPr>
                  <a:t>^2  </a:t>
                </a:r>
                <a:r>
                  <a:rPr lang="en-US" altLang="en-US" i="0" dirty="0" smtClean="0">
                    <a:latin typeface="Cambria Math"/>
                  </a:rPr>
                  <a:t> = .599 𝑁</a:t>
                </a:r>
                <a:endParaRPr lang="en-US" altLang="en-US" dirty="0" smtClean="0"/>
              </a:p>
              <a:p>
                <a:pPr eaLnBrk="1" hangingPunct="1"/>
                <a:r>
                  <a:rPr lang="en-US" altLang="en-US" i="0" dirty="0" smtClean="0">
                    <a:latin typeface="Cambria Math"/>
                  </a:rPr>
                  <a:t>𝑟=</a:t>
                </a:r>
                <a:r>
                  <a:rPr lang="en-US" altLang="en-US" b="0" i="0" dirty="0" smtClean="0">
                    <a:latin typeface="Cambria Math"/>
                    <a:sym typeface="Symbol" pitchFamily="18" charset="2"/>
                  </a:rPr>
                  <a:t>√(〖</a:t>
                </a:r>
                <a:r>
                  <a:rPr lang="en-US" altLang="en-US" i="0" dirty="0" smtClean="0">
                    <a:latin typeface="Cambria Math"/>
                    <a:sym typeface="Symbol" pitchFamily="18" charset="2"/>
                  </a:rPr>
                  <a:t>0.1</a:t>
                </a:r>
                <a:r>
                  <a:rPr lang="en-US" altLang="en-US" b="0" i="0" dirty="0" smtClean="0">
                    <a:latin typeface="Cambria Math"/>
                    <a:sym typeface="Symbol" pitchFamily="18" charset="2"/>
                  </a:rPr>
                  <a:t>〗^2 </a:t>
                </a:r>
                <a:r>
                  <a:rPr lang="en-US" altLang="en-US" i="0" dirty="0" smtClean="0">
                    <a:latin typeface="Cambria Math"/>
                    <a:sym typeface="Symbol" pitchFamily="18" charset="2"/>
                  </a:rPr>
                  <a:t> + </a:t>
                </a:r>
                <a:r>
                  <a:rPr lang="en-US" altLang="en-US" b="0" i="0" dirty="0" smtClean="0">
                    <a:latin typeface="Cambria Math"/>
                    <a:sym typeface="Symbol" pitchFamily="18" charset="2"/>
                  </a:rPr>
                  <a:t>〖</a:t>
                </a:r>
                <a:r>
                  <a:rPr lang="en-US" altLang="en-US" i="0" dirty="0" smtClean="0">
                    <a:latin typeface="Cambria Math"/>
                    <a:sym typeface="Symbol" pitchFamily="18" charset="2"/>
                  </a:rPr>
                  <a:t>0.2</a:t>
                </a:r>
                <a:r>
                  <a:rPr lang="en-US" altLang="en-US" b="0" i="0" dirty="0" smtClean="0">
                    <a:latin typeface="Cambria Math"/>
                    <a:sym typeface="Symbol" pitchFamily="18" charset="2"/>
                  </a:rPr>
                  <a:t>〗^2</a:t>
                </a:r>
                <a:r>
                  <a:rPr lang="en-US" altLang="en-US" b="0" i="0" baseline="30000" dirty="0" smtClean="0">
                    <a:latin typeface="Cambria Math"/>
                    <a:sym typeface="Symbol" pitchFamily="18" charset="2"/>
                  </a:rPr>
                  <a:t> ) </a:t>
                </a:r>
                <a:r>
                  <a:rPr lang="en-US" altLang="en-US" i="0" dirty="0" smtClean="0">
                    <a:latin typeface="Cambria Math"/>
                    <a:sym typeface="Symbol" pitchFamily="18" charset="2"/>
                  </a:rPr>
                  <a:t> = .2236 𝑚</a:t>
                </a:r>
                <a:endParaRPr lang="en-US" altLang="en-US" dirty="0" smtClean="0">
                  <a:sym typeface="Symbol" pitchFamily="18" charset="2"/>
                </a:endParaRPr>
              </a:p>
              <a:p>
                <a:pPr eaLnBrk="1" hangingPunct="1"/>
                <a:r>
                  <a:rPr lang="en-US" altLang="en-US" i="0" dirty="0" smtClean="0">
                    <a:latin typeface="Cambria Math"/>
                    <a:sym typeface="Symbol" pitchFamily="18" charset="2"/>
                  </a:rPr>
                  <a:t>=cos</a:t>
                </a:r>
                <a:r>
                  <a:rPr lang="en-US" altLang="en-US" b="0" i="0" dirty="0" smtClean="0">
                    <a:latin typeface="Cambria Math"/>
                    <a:sym typeface="Symbol" pitchFamily="18" charset="2"/>
                  </a:rPr>
                  <a:t>^(−1) </a:t>
                </a:r>
                <a:r>
                  <a:rPr lang="en-US" altLang="en-US" i="0" dirty="0" smtClean="0">
                    <a:latin typeface="Cambria Math"/>
                    <a:sym typeface="Symbol" pitchFamily="18" charset="2"/>
                  </a:rPr>
                  <a:t> </a:t>
                </a:r>
                <a:r>
                  <a:rPr lang="en-US" altLang="en-US" b="0" i="0" dirty="0" smtClean="0">
                    <a:latin typeface="Cambria Math"/>
                    <a:sym typeface="Symbol" pitchFamily="18" charset="2"/>
                  </a:rPr>
                  <a:t>(</a:t>
                </a:r>
                <a:r>
                  <a:rPr lang="en-US" altLang="en-US" i="0" dirty="0" smtClean="0">
                    <a:latin typeface="Cambria Math"/>
                    <a:sym typeface="Symbol" pitchFamily="18" charset="2"/>
                  </a:rPr>
                  <a:t>.1</a:t>
                </a:r>
                <a:r>
                  <a:rPr lang="en-US" altLang="en-US" b="0" i="0" dirty="0" smtClean="0">
                    <a:latin typeface="Cambria Math"/>
                    <a:sym typeface="Symbol" pitchFamily="18" charset="2"/>
                  </a:rPr>
                  <a:t>/</a:t>
                </a:r>
                <a:r>
                  <a:rPr lang="en-US" altLang="en-US" i="0" dirty="0" smtClean="0">
                    <a:latin typeface="Cambria Math"/>
                    <a:sym typeface="Symbol" pitchFamily="18" charset="2"/>
                  </a:rPr>
                  <a:t>.2236</a:t>
                </a:r>
                <a:r>
                  <a:rPr lang="en-US" altLang="en-US" b="0" i="0" dirty="0" smtClean="0">
                    <a:latin typeface="Cambria Math"/>
                    <a:sym typeface="Symbol" pitchFamily="18" charset="2"/>
                  </a:rPr>
                  <a:t>) </a:t>
                </a:r>
                <a:r>
                  <a:rPr lang="en-US" altLang="en-US" i="0" dirty="0" smtClean="0">
                    <a:latin typeface="Cambria Math"/>
                    <a:sym typeface="Symbol" pitchFamily="18" charset="2"/>
                  </a:rPr>
                  <a:t> = 63.4 </a:t>
                </a:r>
                <a:r>
                  <a:rPr lang="en-US" altLang="en-US" i="0" dirty="0" err="1" smtClean="0">
                    <a:latin typeface="Cambria Math"/>
                    <a:sym typeface="Symbol" pitchFamily="18" charset="2"/>
                  </a:rPr>
                  <a:t>deg</a:t>
                </a:r>
                <a:endParaRPr lang="en-US" altLang="en-US" dirty="0" smtClean="0">
                  <a:sym typeface="Symbol" pitchFamily="18" charset="2"/>
                </a:endParaRPr>
              </a:p>
              <a:p>
                <a:pPr eaLnBrk="1" hangingPunct="1"/>
                <a:r>
                  <a:rPr lang="en-US" altLang="en-US" i="0" dirty="0" smtClean="0">
                    <a:latin typeface="Cambria Math"/>
                  </a:rPr>
                  <a:t>𝐹</a:t>
                </a:r>
                <a:r>
                  <a:rPr lang="en-US" altLang="en-US" b="0" i="0" dirty="0" smtClean="0">
                    <a:latin typeface="Cambria Math"/>
                  </a:rPr>
                  <a:t>_23</a:t>
                </a:r>
                <a:r>
                  <a:rPr lang="en-US" altLang="en-US" i="0" dirty="0" smtClean="0">
                    <a:latin typeface="Cambria Math"/>
                  </a:rPr>
                  <a:t>=8.99</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 (𝑁𝑚</a:t>
                </a:r>
                <a:r>
                  <a:rPr lang="en-US" altLang="en-US" b="0" i="0" dirty="0" smtClean="0">
                    <a:latin typeface="Cambria Math"/>
                  </a:rPr>
                  <a:t>^2)/</a:t>
                </a:r>
                <a:r>
                  <a:rPr lang="en-US" altLang="en-US" i="0" dirty="0" smtClean="0">
                    <a:latin typeface="Cambria Math"/>
                  </a:rPr>
                  <a:t>𝐶</a:t>
                </a:r>
                <a:r>
                  <a:rPr lang="en-US" altLang="en-US" b="0" i="0" dirty="0" smtClean="0">
                    <a:latin typeface="Cambria Math"/>
                  </a:rPr>
                  <a:t>^2  </a:t>
                </a:r>
                <a:r>
                  <a:rPr lang="en-US" altLang="en-US" i="0" dirty="0" smtClean="0">
                    <a:latin typeface="Cambria Math"/>
                  </a:rPr>
                  <a:t> (5</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𝐶)(3</a:t>
                </a:r>
                <a:r>
                  <a:rPr lang="en-US" altLang="en-US" b="0" i="0" dirty="0" smtClean="0">
                    <a:latin typeface="Cambria Math"/>
                  </a:rPr>
                  <a:t>×〖</a:t>
                </a:r>
                <a:r>
                  <a:rPr lang="en-US" altLang="en-US" i="0" dirty="0" smtClean="0">
                    <a:latin typeface="Cambria Math"/>
                  </a:rPr>
                  <a:t>10</a:t>
                </a:r>
                <a:r>
                  <a:rPr lang="en-US" altLang="en-US" b="0" i="0" dirty="0" smtClean="0">
                    <a:latin typeface="Cambria Math"/>
                  </a:rPr>
                  <a:t>〗^(−6)  </a:t>
                </a:r>
                <a:r>
                  <a:rPr lang="en-US" altLang="en-US" i="0" dirty="0" smtClean="0">
                    <a:latin typeface="Cambria Math"/>
                  </a:rPr>
                  <a:t>𝐶)/(0.2236 𝑚)</a:t>
                </a:r>
                <a:r>
                  <a:rPr lang="en-US" altLang="en-US" b="0" i="0" dirty="0" smtClean="0">
                    <a:latin typeface="Cambria Math"/>
                  </a:rPr>
                  <a:t>^2  </a:t>
                </a:r>
                <a:r>
                  <a:rPr lang="en-US" altLang="en-US" i="0" dirty="0" smtClean="0">
                    <a:latin typeface="Cambria Math"/>
                  </a:rPr>
                  <a:t> = 2.70 𝑁</a:t>
                </a:r>
                <a:endParaRPr lang="en-US" altLang="en-US" dirty="0" smtClean="0"/>
              </a:p>
              <a:p>
                <a:pPr eaLnBrk="1" hangingPunct="1"/>
                <a:r>
                  <a:rPr lang="en-US" altLang="en-US" b="0" i="0" dirty="0" smtClean="0">
                    <a:latin typeface="Cambria Math"/>
                  </a:rPr>
                  <a:t>𝑥−</a:t>
                </a:r>
                <a:r>
                  <a:rPr lang="en-US" altLang="en-US" i="0" dirty="0" smtClean="0">
                    <a:latin typeface="Cambria Math"/>
                  </a:rPr>
                  <a:t>𝑐𝑜𝑚𝑝𝑜𝑛𝑒𝑛𝑡𝑠: 𝐹</a:t>
                </a:r>
                <a:r>
                  <a:rPr lang="en-US" altLang="en-US" b="0" i="0" dirty="0" smtClean="0">
                    <a:latin typeface="Cambria Math"/>
                  </a:rPr>
                  <a:t>_12</a:t>
                </a:r>
                <a:r>
                  <a:rPr lang="en-US" altLang="en-US" i="0" dirty="0" smtClean="0">
                    <a:latin typeface="Cambria Math"/>
                  </a:rPr>
                  <a:t>=0 𝑁, </a:t>
                </a:r>
                <a:r>
                  <a:rPr lang="en-US" altLang="en-US" b="0" i="0" dirty="0" smtClean="0">
                    <a:latin typeface="Cambria Math"/>
                  </a:rPr>
                  <a:t> </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=2.70</a:t>
                </a:r>
                <a:r>
                  <a:rPr lang="en-US" altLang="en-US" b="0" i="0" dirty="0" smtClean="0">
                    <a:latin typeface="Cambria Math"/>
                  </a:rPr>
                  <a:t> cos⁡〖63.4°〗</a:t>
                </a:r>
                <a:r>
                  <a:rPr lang="en-US" altLang="en-US" i="0" dirty="0" smtClean="0">
                    <a:latin typeface="Cambria Math"/>
                  </a:rPr>
                  <a:t>=1.209 𝑁</a:t>
                </a:r>
                <a:endParaRPr lang="en-US" altLang="en-US" dirty="0" smtClean="0"/>
              </a:p>
              <a:p>
                <a:pPr eaLnBrk="1" hangingPunct="1"/>
                <a:r>
                  <a:rPr lang="en-US" altLang="en-US" i="0" dirty="0" smtClean="0">
                    <a:latin typeface="Cambria Math"/>
                  </a:rPr>
                  <a:t>𝐴𝐷𝐷:0</a:t>
                </a:r>
                <a:r>
                  <a:rPr lang="en-US" altLang="en-US" b="0" i="0" dirty="0" smtClean="0">
                    <a:latin typeface="Cambria Math"/>
                  </a:rPr>
                  <a:t> </a:t>
                </a:r>
                <a:r>
                  <a:rPr lang="en-US" altLang="en-US" i="0" dirty="0" smtClean="0">
                    <a:latin typeface="Cambria Math"/>
                  </a:rPr>
                  <a:t>𝑁+1.209 𝑁=1.209 𝑁</a:t>
                </a:r>
                <a:endParaRPr lang="en-US" altLang="en-US" dirty="0" smtClean="0"/>
              </a:p>
              <a:p>
                <a:pPr eaLnBrk="1" hangingPunct="1"/>
                <a:r>
                  <a:rPr lang="en-US" altLang="en-US" b="0" i="0" dirty="0" smtClean="0">
                    <a:latin typeface="Cambria Math"/>
                  </a:rPr>
                  <a:t>𝑦</a:t>
                </a:r>
                <a:r>
                  <a:rPr lang="en-US" altLang="en-US" i="0" dirty="0" smtClean="0">
                    <a:latin typeface="Cambria Math"/>
                  </a:rPr>
                  <a:t>−𝑐𝑜𝑚𝑝𝑜𝑛𝑒𝑛𝑡: 𝐹</a:t>
                </a:r>
                <a:r>
                  <a:rPr lang="en-US" altLang="en-US" b="0" i="0" dirty="0" smtClean="0">
                    <a:latin typeface="Cambria Math"/>
                  </a:rPr>
                  <a:t>_12</a:t>
                </a:r>
                <a:r>
                  <a:rPr lang="en-US" altLang="en-US" i="0" dirty="0" smtClean="0">
                    <a:latin typeface="Cambria Math"/>
                  </a:rPr>
                  <a:t>=</a:t>
                </a:r>
                <a:r>
                  <a:rPr lang="en-US" altLang="en-US" b="0" i="0" dirty="0" smtClean="0">
                    <a:latin typeface="Cambria Math"/>
                  </a:rPr>
                  <a:t>0</a:t>
                </a:r>
                <a:r>
                  <a:rPr lang="en-US" altLang="en-US" i="0" dirty="0" smtClean="0">
                    <a:latin typeface="Cambria Math"/>
                  </a:rPr>
                  <a:t>.599 𝑁, </a:t>
                </a:r>
                <a:r>
                  <a:rPr lang="en-US" altLang="en-US" b="0" i="0" dirty="0" smtClean="0">
                    <a:latin typeface="Cambria Math"/>
                  </a:rPr>
                  <a:t> </a:t>
                </a:r>
                <a:r>
                  <a:rPr lang="en-US" altLang="en-US" i="0" dirty="0" smtClean="0">
                    <a:latin typeface="Cambria Math"/>
                  </a:rPr>
                  <a:t>𝐹</a:t>
                </a:r>
                <a:r>
                  <a:rPr lang="en-US" altLang="en-US" b="0" i="0" dirty="0" smtClean="0">
                    <a:latin typeface="Cambria Math"/>
                  </a:rPr>
                  <a:t>_23</a:t>
                </a:r>
                <a:r>
                  <a:rPr lang="en-US" altLang="en-US" i="0" dirty="0" smtClean="0">
                    <a:latin typeface="Cambria Math"/>
                  </a:rPr>
                  <a:t>=2.70</a:t>
                </a:r>
                <a:r>
                  <a:rPr lang="en-US" altLang="en-US" b="0" i="0" dirty="0" smtClean="0">
                    <a:latin typeface="Cambria Math"/>
                  </a:rPr>
                  <a:t> sin⁡〖63.4°〗</a:t>
                </a:r>
                <a:r>
                  <a:rPr lang="en-US" altLang="en-US" i="0" dirty="0" smtClean="0">
                    <a:latin typeface="Cambria Math"/>
                  </a:rPr>
                  <a:t>=2.414 𝑁</a:t>
                </a:r>
                <a:endParaRPr lang="en-US" altLang="en-US" dirty="0" smtClean="0"/>
              </a:p>
              <a:p>
                <a:pPr eaLnBrk="1" hangingPunct="1"/>
                <a:r>
                  <a:rPr lang="en-US" altLang="en-US" i="0" dirty="0" smtClean="0">
                    <a:latin typeface="Cambria Math"/>
                  </a:rPr>
                  <a:t>𝐴𝐷𝐷:</a:t>
                </a:r>
                <a:r>
                  <a:rPr lang="en-US" altLang="en-US" b="0" i="0" dirty="0" smtClean="0">
                    <a:latin typeface="Cambria Math"/>
                  </a:rPr>
                  <a:t>0</a:t>
                </a:r>
                <a:r>
                  <a:rPr lang="en-US" altLang="en-US" i="0" dirty="0" smtClean="0">
                    <a:latin typeface="Cambria Math"/>
                  </a:rPr>
                  <a:t>.599 𝑁 + 2.414 𝑁 = 3.013</a:t>
                </a:r>
                <a:r>
                  <a:rPr lang="en-US" altLang="en-US" b="0" i="0" dirty="0" smtClean="0">
                    <a:latin typeface="Cambria Math"/>
                  </a:rPr>
                  <a:t> 𝑁</a:t>
                </a:r>
                <a:endParaRPr lang="en-US" altLang="en-US" dirty="0" smtClean="0"/>
              </a:p>
              <a:p>
                <a:pPr eaLnBrk="1" hangingPunct="1"/>
                <a:r>
                  <a:rPr lang="en-US" altLang="en-US" i="0" dirty="0" smtClean="0">
                    <a:latin typeface="Cambria Math"/>
                  </a:rPr>
                  <a:t>𝑟=</a:t>
                </a:r>
                <a:r>
                  <a:rPr lang="en-US" altLang="en-US" b="0" i="0" dirty="0" smtClean="0">
                    <a:latin typeface="Cambria Math"/>
                    <a:sym typeface="Symbol" pitchFamily="18" charset="2"/>
                  </a:rPr>
                  <a:t>√(</a:t>
                </a:r>
                <a:r>
                  <a:rPr lang="en-US" altLang="en-US" i="0" dirty="0" smtClean="0">
                    <a:latin typeface="Cambria Math"/>
                    <a:sym typeface="Symbol" pitchFamily="18" charset="2"/>
                  </a:rPr>
                  <a:t>1.209</a:t>
                </a:r>
                <a:r>
                  <a:rPr lang="en-US" altLang="en-US" i="0" baseline="30000" dirty="0" smtClean="0">
                    <a:latin typeface="Cambria Math"/>
                    <a:sym typeface="Symbol" pitchFamily="18" charset="2"/>
                  </a:rPr>
                  <a:t>2</a:t>
                </a:r>
                <a:r>
                  <a:rPr lang="en-US" altLang="en-US" i="0" dirty="0" smtClean="0">
                    <a:latin typeface="Cambria Math"/>
                    <a:sym typeface="Symbol" pitchFamily="18" charset="2"/>
                  </a:rPr>
                  <a:t> + 3.013</a:t>
                </a:r>
                <a:r>
                  <a:rPr lang="en-US" altLang="en-US" i="0" baseline="30000" dirty="0" smtClean="0">
                    <a:latin typeface="Cambria Math"/>
                    <a:sym typeface="Symbol" pitchFamily="18" charset="2"/>
                  </a:rPr>
                  <a:t>2</a:t>
                </a:r>
                <a:r>
                  <a:rPr lang="en-US" altLang="en-US" b="0" i="0" baseline="30000" dirty="0" smtClean="0">
                    <a:latin typeface="Cambria Math"/>
                    <a:sym typeface="Symbol" pitchFamily="18" charset="2"/>
                  </a:rPr>
                  <a:t>)</a:t>
                </a:r>
                <a:r>
                  <a:rPr lang="en-US" altLang="en-US" i="0" dirty="0" smtClean="0">
                    <a:latin typeface="Cambria Math"/>
                    <a:sym typeface="Symbol" pitchFamily="18" charset="2"/>
                  </a:rPr>
                  <a:t>=3.247 𝑁</a:t>
                </a:r>
                <a:endParaRPr lang="en-US" altLang="en-US" dirty="0" smtClean="0">
                  <a:sym typeface="Symbol" pitchFamily="18" charset="2"/>
                </a:endParaRPr>
              </a:p>
              <a:p>
                <a:pPr eaLnBrk="1" hangingPunct="1"/>
                <a:r>
                  <a:rPr lang="en-US" altLang="en-US" i="0" dirty="0" smtClean="0">
                    <a:latin typeface="Cambria Math"/>
                    <a:sym typeface="Symbol" pitchFamily="18" charset="2"/>
                  </a:rPr>
                  <a:t>𝜃=</a:t>
                </a:r>
                <a:r>
                  <a:rPr lang="en-US" altLang="en-US" b="0" i="0" dirty="0" smtClean="0">
                    <a:latin typeface="Cambria Math"/>
                    <a:sym typeface="Symbol" pitchFamily="18" charset="2"/>
                  </a:rPr>
                  <a:t>cos^(−1)⁡〖1.209/3.247〗</a:t>
                </a:r>
                <a:r>
                  <a:rPr lang="en-US" altLang="en-US" i="0" dirty="0" smtClean="0">
                    <a:latin typeface="Cambria Math"/>
                    <a:sym typeface="Symbol" pitchFamily="18" charset="2"/>
                  </a:rPr>
                  <a:t>=68.1</a:t>
                </a:r>
                <a:r>
                  <a:rPr lang="en-US" altLang="en-US" b="0" i="0" dirty="0" smtClean="0">
                    <a:latin typeface="Cambria Math"/>
                    <a:sym typeface="Symbol" pitchFamily="18" charset="2"/>
                  </a:rPr>
                  <a:t>°</a:t>
                </a:r>
                <a:endParaRPr lang="en-US" altLang="en-US" dirty="0" smtClean="0">
                  <a:sym typeface="Symbol" pitchFamily="18" charset="2"/>
                </a:endParaRPr>
              </a:p>
            </p:txBody>
          </p:sp>
        </mc:Fallback>
      </mc:AlternateContent>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1000" y="685800"/>
            <a:ext cx="6096000" cy="3429000"/>
          </a:xfrm>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CFE6F4-D970-46B2-BA36-4739444195D9}" type="slidenum">
              <a:rPr lang="en-US" altLang="en-US" smtClean="0"/>
              <a:pPr/>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2</a:t>
            </a:fld>
            <a:endParaRPr lang="en-US"/>
          </a:p>
        </p:txBody>
      </p:sp>
    </p:spTree>
    <p:extLst>
      <p:ext uri="{BB962C8B-B14F-4D97-AF65-F5344CB8AC3E}">
        <p14:creationId xmlns:p14="http://schemas.microsoft.com/office/powerpoint/2010/main" val="240933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D1E1E0-AD1D-4E5C-8CF8-DCEE45A3D38E}" type="slidenum">
              <a:rPr lang="en-US" altLang="en-US" smtClean="0"/>
              <a:pPr/>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950A7-2DD2-407C-B39E-50C97616FB34}" type="slidenum">
              <a:rPr lang="en-US" altLang="en-US" smtClean="0"/>
              <a:pPr/>
              <a:t>26</a:t>
            </a:fld>
            <a:endParaRPr lang="en-US" altLang="en-US"/>
          </a:p>
        </p:txBody>
      </p:sp>
      <p:sp>
        <p:nvSpPr>
          <p:cNvPr id="7577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578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a:rPr>
                            <m:t>𝐹</m:t>
                          </m:r>
                        </m:num>
                        <m:den>
                          <m:sSub>
                            <m:sSubPr>
                              <m:ctrlPr>
                                <a:rPr lang="en-US" altLang="en-US" b="0" i="1" dirty="0" smtClean="0">
                                  <a:latin typeface="Cambria Math" panose="02040503050406030204" pitchFamily="18" charset="0"/>
                                </a:rPr>
                              </m:ctrlPr>
                            </m:sSubPr>
                            <m:e>
                              <m:r>
                                <a:rPr lang="en-US" altLang="en-US" i="1" dirty="0" smtClean="0">
                                  <a:latin typeface="Cambria Math"/>
                                </a:rPr>
                                <m:t>𝑞</m:t>
                              </m:r>
                            </m:e>
                            <m:sub>
                              <m:r>
                                <a:rPr lang="en-US" altLang="en-US" b="0" i="1" dirty="0" smtClean="0">
                                  <a:latin typeface="Cambria Math"/>
                                </a:rPr>
                                <m:t>0</m:t>
                              </m:r>
                            </m:sub>
                          </m:sSub>
                        </m:den>
                      </m:f>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2</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−9</m:t>
                              </m:r>
                            </m:sup>
                          </m:sSup>
                          <m:r>
                            <a:rPr lang="en-US" altLang="en-US" b="0" i="1" dirty="0" smtClean="0">
                              <a:latin typeface="Cambria Math"/>
                            </a:rPr>
                            <m:t> </m:t>
                          </m:r>
                          <m:r>
                            <a:rPr lang="en-US" altLang="en-US" i="1" dirty="0" smtClean="0">
                              <a:latin typeface="Cambria Math"/>
                            </a:rPr>
                            <m:t>𝑁</m:t>
                          </m:r>
                        </m:num>
                        <m:den>
                          <m:r>
                            <a:rPr lang="en-US" altLang="en-US" i="1" dirty="0" smtClean="0">
                              <a:latin typeface="Cambria Math"/>
                            </a:rPr>
                            <m:t>1</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−10</m:t>
                              </m:r>
                            </m:sup>
                          </m:sSup>
                          <m:r>
                            <a:rPr lang="en-US" altLang="en-US" b="0" i="1" dirty="0" smtClean="0">
                              <a:latin typeface="Cambria Math"/>
                            </a:rPr>
                            <m:t> </m:t>
                          </m:r>
                          <m:r>
                            <a:rPr lang="en-US" altLang="en-US" i="1" dirty="0" smtClean="0">
                              <a:latin typeface="Cambria Math"/>
                            </a:rPr>
                            <m:t>𝐶</m:t>
                          </m:r>
                        </m:den>
                      </m:f>
                      <m:r>
                        <a:rPr lang="en-US" altLang="en-US" i="1" dirty="0" smtClean="0">
                          <a:latin typeface="Cambria Math"/>
                        </a:rPr>
                        <m:t>=20</m:t>
                      </m:r>
                      <m:f>
                        <m:fPr>
                          <m:ctrlPr>
                            <a:rPr lang="en-US" altLang="en-US" i="1" dirty="0" smtClean="0">
                              <a:latin typeface="Cambria Math" panose="02040503050406030204" pitchFamily="18" charset="0"/>
                            </a:rPr>
                          </m:ctrlPr>
                        </m:fPr>
                        <m:num>
                          <m:r>
                            <a:rPr lang="en-US" altLang="en-US" i="1" dirty="0" smtClean="0">
                              <a:latin typeface="Cambria Math"/>
                            </a:rPr>
                            <m:t>𝑁</m:t>
                          </m:r>
                        </m:num>
                        <m:den>
                          <m:r>
                            <a:rPr lang="en-US" altLang="en-US" i="1" dirty="0" smtClean="0">
                              <a:latin typeface="Cambria Math"/>
                            </a:rPr>
                            <m:t>𝐶</m:t>
                          </m:r>
                        </m:den>
                      </m:f>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𝐹</m:t>
                      </m:r>
                      <m:r>
                        <a:rPr lang="en-US" altLang="en-US" i="1" dirty="0" smtClean="0">
                          <a:latin typeface="Cambria Math"/>
                        </a:rPr>
                        <m:t>=20</m:t>
                      </m:r>
                      <m:f>
                        <m:fPr>
                          <m:ctrlPr>
                            <a:rPr lang="en-US" altLang="en-US" i="1" dirty="0" smtClean="0">
                              <a:latin typeface="Cambria Math" panose="02040503050406030204" pitchFamily="18" charset="0"/>
                            </a:rPr>
                          </m:ctrlPr>
                        </m:fPr>
                        <m:num>
                          <m:r>
                            <a:rPr lang="en-US" altLang="en-US" i="1" dirty="0" smtClean="0">
                              <a:latin typeface="Cambria Math"/>
                            </a:rPr>
                            <m:t>𝑁</m:t>
                          </m:r>
                        </m:num>
                        <m:den>
                          <m:r>
                            <a:rPr lang="en-US" altLang="en-US" i="1" dirty="0" smtClean="0">
                              <a:latin typeface="Cambria Math"/>
                            </a:rPr>
                            <m:t>𝐶</m:t>
                          </m:r>
                        </m:den>
                      </m:f>
                      <m:r>
                        <a:rPr lang="en-US" altLang="en-US" i="1" dirty="0" smtClean="0">
                          <a:latin typeface="Cambria Math"/>
                        </a:rPr>
                        <m:t> (2 </m:t>
                      </m:r>
                      <m:r>
                        <a:rPr lang="en-US" altLang="en-US" i="1" dirty="0" smtClean="0">
                          <a:latin typeface="Cambria Math"/>
                        </a:rPr>
                        <m:t>𝐶</m:t>
                      </m:r>
                      <m:r>
                        <a:rPr lang="en-US" altLang="en-US" i="1" dirty="0" smtClean="0">
                          <a:latin typeface="Cambria Math"/>
                        </a:rPr>
                        <m:t>)=40 </m:t>
                      </m:r>
                      <m:r>
                        <a:rPr lang="en-US" altLang="en-US" i="1" dirty="0" smtClean="0">
                          <a:latin typeface="Cambria Math"/>
                        </a:rPr>
                        <m:t>𝑁</m:t>
                      </m:r>
                    </m:oMath>
                  </m:oMathPara>
                </a14:m>
                <a:endParaRPr lang="en-US" altLang="en-US" dirty="0"/>
              </a:p>
            </p:txBody>
          </p:sp>
        </mc:Choice>
        <mc:Fallback xmlns="">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𝐹/𝑞</a:t>
                </a:r>
                <a:r>
                  <a:rPr lang="en-US" altLang="en-US" b="0" i="0" dirty="0" smtClean="0">
                    <a:latin typeface="Cambria Math"/>
                  </a:rPr>
                  <a:t>_0 </a:t>
                </a:r>
                <a:r>
                  <a:rPr lang="en-US" altLang="en-US" i="0" dirty="0" smtClean="0">
                    <a:latin typeface="Cambria Math"/>
                  </a:rPr>
                  <a:t>=(2</a:t>
                </a:r>
                <a:r>
                  <a:rPr lang="en-US" altLang="en-US" b="0" i="0" dirty="0" smtClean="0">
                    <a:latin typeface="Cambria Math"/>
                  </a:rPr>
                  <a:t>×〖</a:t>
                </a:r>
                <a:r>
                  <a:rPr lang="en-US" altLang="en-US" i="0" dirty="0" smtClean="0">
                    <a:latin typeface="Cambria Math"/>
                  </a:rPr>
                  <a:t>10</a:t>
                </a:r>
                <a:r>
                  <a:rPr lang="en-US" altLang="en-US" b="0" i="0" dirty="0" smtClean="0">
                    <a:latin typeface="Cambria Math"/>
                  </a:rPr>
                  <a:t>〗^(−9)  </a:t>
                </a:r>
                <a:r>
                  <a:rPr lang="en-US" altLang="en-US" i="0" dirty="0" smtClean="0">
                    <a:latin typeface="Cambria Math"/>
                  </a:rPr>
                  <a:t>𝑁)/(1</a:t>
                </a:r>
                <a:r>
                  <a:rPr lang="en-US" altLang="en-US" b="0" i="0" dirty="0" smtClean="0">
                    <a:latin typeface="Cambria Math"/>
                  </a:rPr>
                  <a:t>×〖</a:t>
                </a:r>
                <a:r>
                  <a:rPr lang="en-US" altLang="en-US" i="0" dirty="0" smtClean="0">
                    <a:latin typeface="Cambria Math"/>
                  </a:rPr>
                  <a:t>10</a:t>
                </a:r>
                <a:r>
                  <a:rPr lang="en-US" altLang="en-US" b="0" i="0" dirty="0" smtClean="0">
                    <a:latin typeface="Cambria Math"/>
                  </a:rPr>
                  <a:t>〗^(−10)  </a:t>
                </a:r>
                <a:r>
                  <a:rPr lang="en-US" altLang="en-US" i="0" dirty="0" smtClean="0">
                    <a:latin typeface="Cambria Math"/>
                  </a:rPr>
                  <a:t>𝐶)=20 𝑁/𝐶</a:t>
                </a:r>
                <a:endParaRPr lang="en-US" altLang="en-US" dirty="0" smtClean="0"/>
              </a:p>
              <a:p>
                <a:pPr eaLnBrk="1" hangingPunct="1"/>
                <a:r>
                  <a:rPr lang="en-US" altLang="en-US" i="0" dirty="0" smtClean="0">
                    <a:latin typeface="Cambria Math"/>
                  </a:rPr>
                  <a:t>𝐹=20 𝑁/𝐶  (2 𝐶)=40 𝑁</a:t>
                </a:r>
                <a:endParaRPr lang="en-US" altLang="en-US" dirty="0" smtClean="0"/>
              </a:p>
            </p:txBody>
          </p:sp>
        </mc:Fallback>
      </mc:AlternateContent>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7B57E9-7E9F-4482-BA72-E0CE10C1BC24}" type="slidenum">
              <a:rPr lang="en-US" altLang="en-US" smtClean="0"/>
              <a:pPr/>
              <a:t>27</a:t>
            </a:fld>
            <a:endParaRPr lang="en-US" altLang="en-US"/>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surrounding charges create the electric field at a given point</a:t>
            </a:r>
          </a:p>
          <a:p>
            <a:pPr eaLnBrk="1" hangingPunct="1"/>
            <a:r>
              <a:rPr lang="en-US" altLang="en-US"/>
              <a:t>As we will see, the test charge does not affect the electric field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81000" y="685800"/>
            <a:ext cx="6096000" cy="3429000"/>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9E774B-B1BD-48B4-86DE-AAAF815981C5}" type="slidenum">
              <a:rPr lang="en-US" altLang="en-US" smtClean="0"/>
              <a:pPr/>
              <a:t>28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9B5CB6-9652-4BFB-975C-5343FC513361}" type="slidenum">
              <a:rPr lang="en-US" altLang="en-US" smtClean="0"/>
              <a:pPr/>
              <a:t>29</a:t>
            </a:fld>
            <a:endParaRPr lang="en-US" altLang="en-US"/>
          </a:p>
        </p:txBody>
      </p:sp>
      <p:sp>
        <p:nvSpPr>
          <p:cNvPr id="7885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885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𝐸</m:t>
                      </m:r>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err="1" smtClean="0">
                              <a:latin typeface="Cambria Math"/>
                            </a:rPr>
                            <m:t>𝑘𝑞</m:t>
                          </m:r>
                        </m:num>
                        <m:den>
                          <m:sSup>
                            <m:sSupPr>
                              <m:ctrlPr>
                                <a:rPr lang="en-US" altLang="en-US" b="0" i="1" dirty="0" smtClean="0">
                                  <a:latin typeface="Cambria Math" panose="02040503050406030204" pitchFamily="18" charset="0"/>
                                </a:rPr>
                              </m:ctrlPr>
                            </m:sSupPr>
                            <m:e>
                              <m:r>
                                <a:rPr lang="en-US" altLang="en-US" i="1" dirty="0" smtClean="0">
                                  <a:latin typeface="Cambria Math"/>
                                </a:rPr>
                                <m:t>𝑟</m:t>
                              </m:r>
                            </m:e>
                            <m:sup>
                              <m:r>
                                <a:rPr lang="en-US" altLang="en-US" b="0" i="1" dirty="0" smtClean="0">
                                  <a:latin typeface="Cambria Math"/>
                                </a:rPr>
                                <m:t>2</m:t>
                              </m:r>
                            </m:sup>
                          </m:sSup>
                        </m:den>
                      </m:f>
                    </m:oMath>
                  </m:oMathPara>
                </a14:m>
                <a:endParaRPr lang="en-US" alt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𝐸</m:t>
                      </m:r>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8.99</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9</m:t>
                                  </m:r>
                                </m:sup>
                              </m:sSup>
                              <m:f>
                                <m:fPr>
                                  <m:ctrlPr>
                                    <a:rPr lang="en-US" altLang="en-US" b="0"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𝑁</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𝐶</m:t>
                                      </m:r>
                                    </m:e>
                                    <m:sup>
                                      <m:r>
                                        <a:rPr lang="en-US" altLang="en-US" b="0" i="1" dirty="0" smtClean="0">
                                          <a:latin typeface="Cambria Math"/>
                                          <a:sym typeface="Wingdings" pitchFamily="2" charset="2"/>
                                        </a:rPr>
                                        <m:t>2</m:t>
                                      </m:r>
                                    </m:sup>
                                  </m:sSup>
                                </m:den>
                              </m:f>
                            </m:e>
                          </m:d>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2</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−8</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e>
                          </m:d>
                        </m:num>
                        <m:den>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0.50 </m:t>
                                  </m:r>
                                  <m:r>
                                    <a:rPr lang="en-US" altLang="en-US" i="1" dirty="0" smtClean="0">
                                      <a:latin typeface="Cambria Math"/>
                                      <a:sym typeface="Wingdings" pitchFamily="2" charset="2"/>
                                    </a:rPr>
                                    <m:t>𝑚</m:t>
                                  </m:r>
                                </m:e>
                              </m:d>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=719.2 </m:t>
                      </m:r>
                      <m:r>
                        <a:rPr lang="en-US" altLang="en-US" i="1" dirty="0" smtClean="0">
                          <a:latin typeface="Cambria Math"/>
                          <a:sym typeface="Wingdings" pitchFamily="2" charset="2"/>
                        </a:rPr>
                        <m:t>𝑁</m:t>
                      </m:r>
                      <m:r>
                        <a:rPr lang="en-US" altLang="en-US" i="1" dirty="0" smtClean="0">
                          <a:latin typeface="Cambria Math"/>
                          <a:sym typeface="Wingdings" pitchFamily="2" charset="2"/>
                        </a:rPr>
                        <m:t>/</m:t>
                      </m:r>
                      <m:r>
                        <a:rPr lang="en-US" altLang="en-US" i="1" dirty="0" smtClean="0">
                          <a:latin typeface="Cambria Math"/>
                          <a:sym typeface="Wingdings" pitchFamily="2" charset="2"/>
                        </a:rPr>
                        <m:t>𝐶</m:t>
                      </m:r>
                    </m:oMath>
                  </m:oMathPara>
                </a14:m>
                <a:endParaRPr lang="en-US" altLang="en-US" dirty="0"/>
              </a:p>
            </p:txBody>
          </p:sp>
        </mc:Choice>
        <mc:Fallback xmlns="">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𝐸=</a:t>
                </a:r>
                <a:r>
                  <a:rPr lang="en-US" altLang="en-US" i="0" dirty="0" err="1" smtClean="0">
                    <a:latin typeface="Cambria Math"/>
                  </a:rPr>
                  <a:t>𝑘𝑞</a:t>
                </a:r>
                <a:r>
                  <a:rPr lang="en-US" altLang="en-US" i="0" dirty="0" smtClean="0">
                    <a:latin typeface="Cambria Math"/>
                  </a:rPr>
                  <a:t>/𝑟</a:t>
                </a:r>
                <a:r>
                  <a:rPr lang="en-US" altLang="en-US" b="0" i="0" dirty="0" smtClean="0">
                    <a:latin typeface="Cambria Math"/>
                  </a:rPr>
                  <a:t>^2 </a:t>
                </a:r>
                <a:endParaRPr lang="en-US" altLang="en-US" b="0" i="1" dirty="0" smtClean="0">
                  <a:latin typeface="Cambria Math"/>
                </a:endParaRPr>
              </a:p>
              <a:p>
                <a:pPr eaLnBrk="1" hangingPunct="1"/>
                <a:r>
                  <a:rPr lang="en-US" altLang="en-US" i="0" dirty="0" smtClean="0">
                    <a:latin typeface="Cambria Math"/>
                    <a:sym typeface="Wingdings" pitchFamily="2" charset="2"/>
                  </a:rPr>
                  <a:t>𝐸=(8.99</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〗^9  (</a:t>
                </a:r>
                <a:r>
                  <a:rPr lang="en-US" altLang="en-US" i="0" dirty="0" smtClean="0">
                    <a:latin typeface="Cambria Math"/>
                    <a:sym typeface="Wingdings" pitchFamily="2" charset="2"/>
                  </a:rPr>
                  <a:t>𝑁𝑚</a:t>
                </a:r>
                <a:r>
                  <a:rPr lang="en-US" altLang="en-US" b="0" i="0" dirty="0" smtClean="0">
                    <a:latin typeface="Cambria Math"/>
                    <a:sym typeface="Wingdings" pitchFamily="2" charset="2"/>
                  </a:rPr>
                  <a:t>^2)/</a:t>
                </a:r>
                <a:r>
                  <a:rPr lang="en-US" altLang="en-US" i="0" dirty="0" smtClean="0">
                    <a:latin typeface="Cambria Math"/>
                    <a:sym typeface="Wingdings" pitchFamily="2" charset="2"/>
                  </a:rPr>
                  <a:t>𝐶</a:t>
                </a:r>
                <a:r>
                  <a:rPr lang="en-US" altLang="en-US" b="0" i="0" dirty="0" smtClean="0">
                    <a:latin typeface="Cambria Math"/>
                    <a:sym typeface="Wingdings" pitchFamily="2" charset="2"/>
                  </a:rPr>
                  <a:t>^2 )(</a:t>
                </a:r>
                <a:r>
                  <a:rPr lang="en-US" altLang="en-US" i="0" dirty="0" smtClean="0">
                    <a:latin typeface="Cambria Math"/>
                    <a:sym typeface="Wingdings" pitchFamily="2" charset="2"/>
                  </a:rPr>
                  <a:t>2</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〗^(−8) </a:t>
                </a:r>
                <a:r>
                  <a:rPr lang="en-US" altLang="en-US" i="0" dirty="0" smtClean="0">
                    <a:latin typeface="Cambria Math"/>
                    <a:sym typeface="Wingdings" pitchFamily="2" charset="2"/>
                  </a:rPr>
                  <a:t> 𝐶)/(0.50 𝑚)</a:t>
                </a:r>
                <a:r>
                  <a:rPr lang="en-US" altLang="en-US" b="0" i="0" dirty="0" smtClean="0">
                    <a:latin typeface="Cambria Math"/>
                    <a:sym typeface="Wingdings" pitchFamily="2" charset="2"/>
                  </a:rPr>
                  <a:t>^2 </a:t>
                </a:r>
                <a:r>
                  <a:rPr lang="en-US" altLang="en-US" i="0" dirty="0" smtClean="0">
                    <a:latin typeface="Cambria Math"/>
                    <a:sym typeface="Wingdings" pitchFamily="2" charset="2"/>
                  </a:rPr>
                  <a:t>=719.2 𝑁/𝐶</a:t>
                </a:r>
                <a:endParaRPr lang="en-US" altLang="en-US" dirty="0" smtClean="0"/>
              </a:p>
            </p:txBody>
          </p:sp>
        </mc:Fallback>
      </mc:AlternateContent>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0D2BFA2-3408-4B80-8BB0-A41D526A04F9}" type="slidenum">
              <a:rPr lang="en-US" altLang="en-US" smtClean="0"/>
              <a:pPr/>
              <a:t>30</a:t>
            </a:fld>
            <a:endParaRPr lang="en-US" altLang="en-US"/>
          </a:p>
        </p:txBody>
      </p:sp>
      <p:sp>
        <p:nvSpPr>
          <p:cNvPr id="79875"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79876"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altLang="en-US" dirty="0"/>
                  <a:t>Pick the distance from the first as d and the distance from the second as 10 – d</a:t>
                </a:r>
              </a:p>
              <a:p>
                <a:pPr eaLnBrk="1" hangingPunct="1"/>
                <a:r>
                  <a:rPr lang="en-US" altLang="en-US" dirty="0"/>
                  <a:t>Set E-fields equal to each other</a:t>
                </a:r>
              </a:p>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rPr>
                          </m:ctrlPr>
                        </m:fPr>
                        <m:num>
                          <m:r>
                            <a:rPr lang="en-US" altLang="en-US" i="1" dirty="0" smtClean="0">
                              <a:latin typeface="Cambria Math"/>
                            </a:rPr>
                            <m:t>𝑘</m:t>
                          </m:r>
                          <m:r>
                            <a:rPr lang="en-US" altLang="en-US" i="1" dirty="0" smtClean="0">
                              <a:latin typeface="Cambria Math"/>
                            </a:rPr>
                            <m:t>8 </m:t>
                          </m:r>
                          <m:r>
                            <a:rPr lang="en-US" altLang="en-US" i="1" dirty="0" smtClean="0">
                              <a:latin typeface="Cambria Math"/>
                            </a:rPr>
                            <m:t>𝐶</m:t>
                          </m:r>
                        </m:num>
                        <m:den>
                          <m:sSup>
                            <m:sSupPr>
                              <m:ctrlPr>
                                <a:rPr lang="en-US" altLang="en-US" b="0" i="1" dirty="0" smtClean="0">
                                  <a:latin typeface="Cambria Math" panose="02040503050406030204" pitchFamily="18" charset="0"/>
                                </a:rPr>
                              </m:ctrlPr>
                            </m:sSupPr>
                            <m:e>
                              <m:r>
                                <a:rPr lang="en-US" altLang="en-US" i="1" dirty="0" smtClean="0">
                                  <a:latin typeface="Cambria Math"/>
                                </a:rPr>
                                <m:t>𝑑</m:t>
                              </m:r>
                            </m:e>
                            <m:sup>
                              <m:r>
                                <a:rPr lang="en-US" altLang="en-US" b="0" i="1" dirty="0" smtClean="0">
                                  <a:latin typeface="Cambria Math"/>
                                </a:rPr>
                                <m:t>2</m:t>
                              </m:r>
                            </m:sup>
                          </m:sSup>
                        </m:den>
                      </m:f>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𝑘</m:t>
                          </m:r>
                          <m:r>
                            <a:rPr lang="en-US" altLang="en-US" i="1" dirty="0" smtClean="0">
                              <a:latin typeface="Cambria Math"/>
                            </a:rPr>
                            <m:t>4 </m:t>
                          </m:r>
                          <m:r>
                            <a:rPr lang="en-US" altLang="en-US" i="1" dirty="0" smtClean="0">
                              <a:latin typeface="Cambria Math"/>
                            </a:rPr>
                            <m:t>𝐶</m:t>
                          </m:r>
                        </m:num>
                        <m:den>
                          <m:sSup>
                            <m:sSupPr>
                              <m:ctrlPr>
                                <a:rPr lang="en-US" altLang="en-US" b="0" i="1" dirty="0" smtClean="0">
                                  <a:latin typeface="Cambria Math" panose="02040503050406030204" pitchFamily="18" charset="0"/>
                                </a:rPr>
                              </m:ctrlPr>
                            </m:sSupPr>
                            <m:e>
                              <m:d>
                                <m:dPr>
                                  <m:ctrlPr>
                                    <a:rPr lang="en-US" altLang="en-US" i="1" dirty="0" smtClean="0">
                                      <a:latin typeface="Cambria Math" panose="02040503050406030204" pitchFamily="18" charset="0"/>
                                    </a:rPr>
                                  </m:ctrlPr>
                                </m:dPr>
                                <m:e>
                                  <m:r>
                                    <a:rPr lang="en-US" altLang="en-US" i="1" dirty="0" smtClean="0">
                                      <a:latin typeface="Cambria Math"/>
                                    </a:rPr>
                                    <m:t>10</m:t>
                                  </m:r>
                                  <m:r>
                                    <a:rPr lang="en-US" altLang="en-US" b="0" i="1" dirty="0" smtClean="0">
                                      <a:latin typeface="Cambria Math"/>
                                    </a:rPr>
                                    <m:t>−</m:t>
                                  </m:r>
                                  <m:r>
                                    <a:rPr lang="en-US" altLang="en-US" i="1" dirty="0" smtClean="0">
                                      <a:latin typeface="Cambria Math"/>
                                    </a:rPr>
                                    <m:t>𝑑</m:t>
                                  </m:r>
                                </m:e>
                              </m:d>
                            </m:e>
                            <m:sup>
                              <m:r>
                                <a:rPr lang="en-US" altLang="en-US" b="0" i="1" dirty="0" smtClean="0">
                                  <a:latin typeface="Cambria Math"/>
                                </a:rPr>
                                <m:t>2</m:t>
                              </m:r>
                            </m:sup>
                          </m:sSup>
                        </m:den>
                      </m:f>
                    </m:oMath>
                  </m:oMathPara>
                </a14:m>
                <a:endParaRPr lang="en-US" altLang="en-US" b="0" i="1" dirty="0">
                  <a:latin typeface="Cambria Math"/>
                </a:endParaRPr>
              </a:p>
              <a:p>
                <a:pPr eaLnBrk="1" hangingPunct="1"/>
                <a14:m>
                  <m:oMathPara xmlns:m="http://schemas.openxmlformats.org/officeDocument/2006/math">
                    <m:oMathParaPr>
                      <m:jc m:val="centerGroup"/>
                    </m:oMathParaPr>
                    <m:oMath xmlns:m="http://schemas.openxmlformats.org/officeDocument/2006/math">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8</m:t>
                          </m:r>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𝑑</m:t>
                              </m:r>
                            </m:e>
                            <m:sup>
                              <m:r>
                                <a:rPr lang="en-US" altLang="en-US" b="0" i="1" dirty="0" smtClean="0">
                                  <a:latin typeface="Cambria Math"/>
                                  <a:sym typeface="Wingdings" pitchFamily="2" charset="2"/>
                                </a:rPr>
                                <m:t>2</m:t>
                              </m:r>
                            </m:sup>
                          </m:sSup>
                        </m:den>
                      </m:f>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4</m:t>
                          </m:r>
                        </m:num>
                        <m:den>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10</m:t>
                                  </m:r>
                                  <m:r>
                                    <a:rPr lang="en-US" altLang="en-US" b="0" i="1" dirty="0" smtClean="0">
                                      <a:latin typeface="Cambria Math"/>
                                      <a:sym typeface="Wingdings" pitchFamily="2" charset="2"/>
                                    </a:rPr>
                                    <m:t>−</m:t>
                                  </m:r>
                                  <m:r>
                                    <a:rPr lang="en-US" altLang="en-US" i="1" dirty="0" smtClean="0">
                                      <a:latin typeface="Cambria Math"/>
                                      <a:sym typeface="Wingdings" pitchFamily="2" charset="2"/>
                                    </a:rPr>
                                    <m:t>𝑑</m:t>
                                  </m:r>
                                </m:e>
                              </m:d>
                            </m:e>
                            <m:sup>
                              <m:r>
                                <a:rPr lang="en-US" altLang="en-US" b="0" i="1" dirty="0" smtClean="0">
                                  <a:latin typeface="Cambria Math"/>
                                  <a:sym typeface="Wingdings" pitchFamily="2" charset="2"/>
                                </a:rPr>
                                <m:t>2</m:t>
                              </m:r>
                            </m:sup>
                          </m:sSup>
                        </m:den>
                      </m:f>
                    </m:oMath>
                  </m:oMathPara>
                </a14:m>
                <a:endParaRPr lang="en-US" alt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8</m:t>
                      </m:r>
                      <m:sSup>
                        <m:sSupPr>
                          <m:ctrlPr>
                            <a:rPr lang="en-US" altLang="en-US" b="0" i="1" dirty="0" smtClean="0">
                              <a:latin typeface="Cambria Math" panose="02040503050406030204" pitchFamily="18" charset="0"/>
                              <a:sym typeface="Wingdings" pitchFamily="2" charset="2"/>
                            </a:rPr>
                          </m:ctrlPr>
                        </m:sSupPr>
                        <m:e>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10</m:t>
                              </m:r>
                              <m:r>
                                <a:rPr lang="en-US" altLang="en-US" b="0" i="1" dirty="0" smtClean="0">
                                  <a:latin typeface="Cambria Math"/>
                                  <a:sym typeface="Wingdings" pitchFamily="2" charset="2"/>
                                </a:rPr>
                                <m:t>−</m:t>
                              </m:r>
                              <m:r>
                                <a:rPr lang="en-US" altLang="en-US" i="1" dirty="0" smtClean="0">
                                  <a:latin typeface="Cambria Math"/>
                                  <a:sym typeface="Wingdings" pitchFamily="2" charset="2"/>
                                </a:rPr>
                                <m:t>𝑑</m:t>
                              </m:r>
                            </m:e>
                          </m:d>
                        </m:e>
                        <m:sup>
                          <m:r>
                            <a:rPr lang="en-US" altLang="en-US" b="0" i="1" dirty="0" smtClean="0">
                              <a:latin typeface="Cambria Math"/>
                              <a:sym typeface="Wingdings" pitchFamily="2" charset="2"/>
                            </a:rPr>
                            <m:t>2</m:t>
                          </m:r>
                        </m:sup>
                      </m:sSup>
                      <m:r>
                        <a:rPr lang="en-US" altLang="en-US" i="1" dirty="0" smtClean="0">
                          <a:latin typeface="Cambria Math"/>
                          <a:sym typeface="Wingdings" pitchFamily="2" charset="2"/>
                        </a:rPr>
                        <m:t>=4</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𝑑</m:t>
                          </m:r>
                        </m:e>
                        <m:sup>
                          <m:r>
                            <a:rPr lang="en-US" altLang="en-US" b="0" i="1" dirty="0" smtClean="0">
                              <a:latin typeface="Cambria Math"/>
                              <a:sym typeface="Wingdings" pitchFamily="2" charset="2"/>
                            </a:rPr>
                            <m:t>2</m:t>
                          </m:r>
                        </m:sup>
                      </m:sSup>
                    </m:oMath>
                  </m:oMathPara>
                </a14:m>
                <a:endParaRPr lang="en-US" altLang="en-US" b="0"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2</m:t>
                      </m:r>
                      <m:rad>
                        <m:radPr>
                          <m:degHide m:val="on"/>
                          <m:ctrlPr>
                            <a:rPr lang="en-US" altLang="en-US" b="0" i="1" dirty="0" smtClean="0">
                              <a:latin typeface="Cambria Math" panose="02040503050406030204" pitchFamily="18" charset="0"/>
                              <a:sym typeface="Wingdings" pitchFamily="2" charset="2"/>
                            </a:rPr>
                          </m:ctrlPr>
                        </m:radPr>
                        <m:deg/>
                        <m:e>
                          <m:r>
                            <a:rPr lang="en-US" altLang="en-US" i="1" dirty="0" smtClean="0">
                              <a:latin typeface="Cambria Math"/>
                              <a:sym typeface="Symbol" pitchFamily="18" charset="2"/>
                            </a:rPr>
                            <m:t>2</m:t>
                          </m:r>
                        </m:e>
                      </m:rad>
                      <m:d>
                        <m:dPr>
                          <m:ctrlPr>
                            <a:rPr lang="en-US" altLang="en-US" b="0" i="1" dirty="0" smtClean="0">
                              <a:latin typeface="Cambria Math" panose="02040503050406030204" pitchFamily="18" charset="0"/>
                              <a:sym typeface="Symbol" pitchFamily="18" charset="2"/>
                            </a:rPr>
                          </m:ctrlPr>
                        </m:dPr>
                        <m:e>
                          <m:r>
                            <a:rPr lang="en-US" altLang="en-US" i="1" dirty="0" smtClean="0">
                              <a:latin typeface="Cambria Math"/>
                              <a:sym typeface="Symbol" pitchFamily="18" charset="2"/>
                            </a:rPr>
                            <m:t>10</m:t>
                          </m:r>
                          <m:r>
                            <a:rPr lang="en-US" altLang="en-US" b="0" i="1" dirty="0" smtClean="0">
                              <a:latin typeface="Cambria Math"/>
                              <a:sym typeface="Symbol" pitchFamily="18" charset="2"/>
                            </a:rPr>
                            <m:t>−</m:t>
                          </m:r>
                          <m:r>
                            <a:rPr lang="en-US" altLang="en-US" i="1" dirty="0" smtClean="0">
                              <a:latin typeface="Cambria Math"/>
                              <a:sym typeface="Symbol" pitchFamily="18" charset="2"/>
                            </a:rPr>
                            <m:t>𝑑</m:t>
                          </m:r>
                        </m:e>
                      </m:d>
                      <m:r>
                        <a:rPr lang="en-US" altLang="en-US" i="1" dirty="0" smtClean="0">
                          <a:latin typeface="Cambria Math"/>
                          <a:sym typeface="Symbol" pitchFamily="18" charset="2"/>
                        </a:rPr>
                        <m:t>=</m:t>
                      </m:r>
                      <m:r>
                        <a:rPr lang="en-US" altLang="en-US" b="0" i="1" dirty="0" smtClean="0">
                          <a:latin typeface="Cambria Math"/>
                          <a:sym typeface="Symbol" pitchFamily="18" charset="2"/>
                        </a:rPr>
                        <m:t>±</m:t>
                      </m:r>
                      <m:r>
                        <a:rPr lang="en-US" altLang="en-US" i="1" dirty="0" smtClean="0">
                          <a:latin typeface="Cambria Math"/>
                          <a:sym typeface="Symbol" pitchFamily="18" charset="2"/>
                        </a:rPr>
                        <m:t>2</m:t>
                      </m:r>
                      <m:r>
                        <a:rPr lang="en-US" altLang="en-US" i="1" dirty="0" smtClean="0">
                          <a:latin typeface="Cambria Math"/>
                          <a:sym typeface="Symbol" pitchFamily="18" charset="2"/>
                        </a:rPr>
                        <m:t>𝑑</m:t>
                      </m:r>
                    </m:oMath>
                  </m:oMathPara>
                </a14:m>
                <a:endParaRPr lang="en-US" alt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28.2</m:t>
                      </m:r>
                      <m:r>
                        <a:rPr lang="en-US" altLang="en-US" b="0" i="1" dirty="0" smtClean="0">
                          <a:latin typeface="Cambria Math"/>
                          <a:sym typeface="Wingdings" pitchFamily="2" charset="2"/>
                        </a:rPr>
                        <m:t>−</m:t>
                      </m:r>
                      <m:r>
                        <a:rPr lang="en-US" altLang="en-US" i="1" dirty="0" smtClean="0">
                          <a:latin typeface="Cambria Math"/>
                          <a:sym typeface="Wingdings" pitchFamily="2" charset="2"/>
                        </a:rPr>
                        <m:t>2.82</m:t>
                      </m:r>
                      <m:r>
                        <a:rPr lang="en-US" altLang="en-US" i="1" dirty="0" smtClean="0">
                          <a:latin typeface="Cambria Math"/>
                          <a:sym typeface="Wingdings" pitchFamily="2" charset="2"/>
                        </a:rPr>
                        <m:t>𝑑</m:t>
                      </m:r>
                      <m:r>
                        <a:rPr lang="en-US" altLang="en-US" i="1" dirty="0" smtClean="0">
                          <a:latin typeface="Cambria Math"/>
                          <a:sym typeface="Wingdings" pitchFamily="2" charset="2"/>
                        </a:rPr>
                        <m:t>=±2</m:t>
                      </m:r>
                      <m:r>
                        <a:rPr lang="en-US" altLang="en-US" i="1" dirty="0" smtClean="0">
                          <a:latin typeface="Cambria Math"/>
                          <a:sym typeface="Symbol" pitchFamily="18" charset="2"/>
                        </a:rPr>
                        <m:t>𝑑</m:t>
                      </m:r>
                    </m:oMath>
                  </m:oMathPara>
                </a14:m>
                <a:endParaRPr lang="en-US" altLang="en-US" dirty="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	</m:t>
                      </m:r>
                    </m:oMath>
                  </m:oMathPara>
                </a14:m>
                <a:endParaRPr lang="en-US" altLang="en-US" i="1" dirty="0">
                  <a:latin typeface="Cambria Math"/>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𝑇𝑎𝑘𝑒</m:t>
                      </m:r>
                      <m:r>
                        <a:rPr lang="en-US" altLang="en-US" i="1" dirty="0" smtClean="0">
                          <a:latin typeface="Cambria Math"/>
                          <a:sym typeface="Symbol" pitchFamily="18" charset="2"/>
                        </a:rPr>
                        <m:t> +: 28.2−2.82</m:t>
                      </m:r>
                      <m:r>
                        <a:rPr lang="en-US" altLang="en-US" i="1" dirty="0" smtClean="0">
                          <a:latin typeface="Cambria Math"/>
                          <a:sym typeface="Symbol" pitchFamily="18" charset="2"/>
                        </a:rPr>
                        <m:t>𝑑</m:t>
                      </m:r>
                      <m:r>
                        <a:rPr lang="en-US" altLang="en-US" i="1" dirty="0" smtClean="0">
                          <a:latin typeface="Cambria Math"/>
                          <a:sym typeface="Symbol" pitchFamily="18" charset="2"/>
                        </a:rPr>
                        <m:t>=2</m:t>
                      </m:r>
                      <m:r>
                        <a:rPr lang="en-US" altLang="en-US" i="1" dirty="0" smtClean="0">
                          <a:latin typeface="Cambria Math"/>
                          <a:sym typeface="Symbol" pitchFamily="18" charset="2"/>
                        </a:rPr>
                        <m:t>𝑑</m:t>
                      </m:r>
                      <m:r>
                        <a:rPr lang="en-US" altLang="en-US" i="1" dirty="0" smtClean="0">
                          <a:latin typeface="Cambria Math"/>
                          <a:sym typeface="Symbol" pitchFamily="18" charset="2"/>
                        </a:rPr>
                        <m:t>  28.2=4.82</m:t>
                      </m:r>
                      <m:r>
                        <a:rPr lang="en-US" altLang="en-US" i="1" dirty="0" smtClean="0">
                          <a:latin typeface="Cambria Math"/>
                          <a:sym typeface="Wingdings" pitchFamily="2" charset="2"/>
                        </a:rPr>
                        <m:t>𝑑</m:t>
                      </m:r>
                      <m:r>
                        <a:rPr lang="en-US" altLang="en-US" i="1" dirty="0" smtClean="0">
                          <a:latin typeface="Cambria Math"/>
                          <a:sym typeface="Wingdings" pitchFamily="2" charset="2"/>
                        </a:rPr>
                        <m:t>  </m:t>
                      </m:r>
                      <m:r>
                        <a:rPr lang="en-US" altLang="en-US" i="1" dirty="0" smtClean="0">
                          <a:latin typeface="Cambria Math"/>
                          <a:sym typeface="Wingdings" pitchFamily="2" charset="2"/>
                        </a:rPr>
                        <m:t>𝑑</m:t>
                      </m:r>
                      <m:r>
                        <a:rPr lang="en-US" altLang="en-US" i="1" dirty="0" smtClean="0">
                          <a:latin typeface="Cambria Math"/>
                          <a:sym typeface="Wingdings" pitchFamily="2" charset="2"/>
                        </a:rPr>
                        <m:t>=5.85</m:t>
                      </m:r>
                    </m:oMath>
                  </m:oMathPara>
                </a14:m>
                <a:endParaRPr lang="en-US" altLang="en-US" dirty="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	</m:t>
                      </m:r>
                      <m:r>
                        <a:rPr lang="en-US" altLang="en-US" i="1" dirty="0" smtClean="0">
                          <a:latin typeface="Cambria Math"/>
                          <a:sym typeface="Wingdings" pitchFamily="2" charset="2"/>
                        </a:rPr>
                        <m:t>𝑇𝑎𝑘𝑒</m:t>
                      </m:r>
                      <m:r>
                        <a:rPr lang="en-US" altLang="en-US" i="1" dirty="0" smtClean="0">
                          <a:latin typeface="Cambria Math"/>
                          <a:sym typeface="Wingdings" pitchFamily="2" charset="2"/>
                        </a:rPr>
                        <m:t> −: 28.2−2.82</m:t>
                      </m:r>
                      <m:r>
                        <a:rPr lang="en-US" altLang="en-US" i="1" dirty="0" smtClean="0">
                          <a:latin typeface="Cambria Math"/>
                          <a:sym typeface="Wingdings" pitchFamily="2" charset="2"/>
                        </a:rPr>
                        <m:t>𝑑</m:t>
                      </m:r>
                      <m:r>
                        <a:rPr lang="en-US" altLang="en-US" i="1" dirty="0" smtClean="0">
                          <a:latin typeface="Cambria Math"/>
                          <a:sym typeface="Wingdings" pitchFamily="2" charset="2"/>
                        </a:rPr>
                        <m:t>=−2</m:t>
                      </m:r>
                      <m:r>
                        <a:rPr lang="en-US" altLang="en-US" i="1" dirty="0" smtClean="0">
                          <a:latin typeface="Cambria Math"/>
                          <a:sym typeface="Wingdings" pitchFamily="2" charset="2"/>
                        </a:rPr>
                        <m:t>𝑑</m:t>
                      </m:r>
                      <m:r>
                        <a:rPr lang="en-US" altLang="en-US" i="1" dirty="0" smtClean="0">
                          <a:latin typeface="Cambria Math"/>
                          <a:sym typeface="Wingdings" pitchFamily="2" charset="2"/>
                        </a:rPr>
                        <m:t>  28.2=0.82 </m:t>
                      </m:r>
                      <m:r>
                        <a:rPr lang="en-US" altLang="en-US" i="1" dirty="0" smtClean="0">
                          <a:latin typeface="Cambria Math"/>
                          <a:sym typeface="Wingdings" pitchFamily="2" charset="2"/>
                        </a:rPr>
                        <m:t>𝑑</m:t>
                      </m:r>
                      <m:r>
                        <a:rPr lang="en-US" altLang="en-US" i="1" dirty="0" smtClean="0">
                          <a:latin typeface="Cambria Math"/>
                          <a:sym typeface="Wingdings" pitchFamily="2" charset="2"/>
                        </a:rPr>
                        <m:t>  </m:t>
                      </m:r>
                      <m:r>
                        <a:rPr lang="en-US" altLang="en-US" i="1" dirty="0" smtClean="0">
                          <a:latin typeface="Cambria Math"/>
                          <a:sym typeface="Wingdings" pitchFamily="2" charset="2"/>
                        </a:rPr>
                        <m:t>𝑑</m:t>
                      </m:r>
                      <m:r>
                        <a:rPr lang="en-US" altLang="en-US" i="1" dirty="0" smtClean="0">
                          <a:latin typeface="Cambria Math"/>
                          <a:sym typeface="Wingdings" pitchFamily="2" charset="2"/>
                        </a:rPr>
                        <m:t>=34.39</m:t>
                      </m:r>
                    </m:oMath>
                  </m:oMathPara>
                </a14:m>
                <a:endParaRPr lang="en-US" altLang="en-US" dirty="0">
                  <a:sym typeface="Wingdings" pitchFamily="2" charset="2"/>
                </a:endParaRPr>
              </a:p>
              <a:p>
                <a:pPr eaLnBrk="1" hangingPunct="1"/>
                <a:r>
                  <a:rPr lang="en-US" altLang="en-US" dirty="0">
                    <a:sym typeface="Wingdings" pitchFamily="2" charset="2"/>
                  </a:rPr>
                  <a:t>Answer is 5.85</a:t>
                </a:r>
                <a:endParaRPr lang="en-US" altLang="en-US" dirty="0">
                  <a:sym typeface="Symbol" pitchFamily="18" charset="2"/>
                </a:endParaRPr>
              </a:p>
            </p:txBody>
          </p:sp>
        </mc:Choice>
        <mc:Fallback xmlns="">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Pick the distance from the first as d and the distance from the second as 10 – d</a:t>
                </a:r>
              </a:p>
              <a:p>
                <a:pPr eaLnBrk="1" hangingPunct="1"/>
                <a:r>
                  <a:rPr lang="en-US" altLang="en-US" dirty="0" smtClean="0"/>
                  <a:t>Set E-fields equal to each other</a:t>
                </a:r>
              </a:p>
              <a:p>
                <a:pPr eaLnBrk="1" hangingPunct="1"/>
                <a:r>
                  <a:rPr lang="en-US" altLang="en-US" i="0" dirty="0" smtClean="0">
                    <a:latin typeface="Cambria Math"/>
                  </a:rPr>
                  <a:t>(𝑘8 𝐶)/𝑑</a:t>
                </a:r>
                <a:r>
                  <a:rPr lang="en-US" altLang="en-US" b="0" i="0" dirty="0" smtClean="0">
                    <a:latin typeface="Cambria Math"/>
                  </a:rPr>
                  <a:t>^2 </a:t>
                </a:r>
                <a:r>
                  <a:rPr lang="en-US" altLang="en-US" i="0" dirty="0" smtClean="0">
                    <a:latin typeface="Cambria Math"/>
                  </a:rPr>
                  <a:t>=(𝑘4 𝐶)/(10</a:t>
                </a:r>
                <a:r>
                  <a:rPr lang="en-US" altLang="en-US" b="0" i="0" dirty="0" smtClean="0">
                    <a:latin typeface="Cambria Math"/>
                  </a:rPr>
                  <a:t>−</a:t>
                </a:r>
                <a:r>
                  <a:rPr lang="en-US" altLang="en-US" i="0" dirty="0" smtClean="0">
                    <a:latin typeface="Cambria Math"/>
                  </a:rPr>
                  <a:t>𝑑)</a:t>
                </a:r>
                <a:r>
                  <a:rPr lang="en-US" altLang="en-US" b="0" i="0" dirty="0" smtClean="0">
                    <a:latin typeface="Cambria Math"/>
                  </a:rPr>
                  <a:t>^2 </a:t>
                </a:r>
                <a:endParaRPr lang="en-US" altLang="en-US" b="0" i="1" dirty="0" smtClean="0">
                  <a:latin typeface="Cambria Math"/>
                </a:endParaRPr>
              </a:p>
              <a:p>
                <a:pPr eaLnBrk="1" hangingPunct="1"/>
                <a:r>
                  <a:rPr lang="en-US" altLang="en-US" i="0" dirty="0" smtClean="0">
                    <a:latin typeface="Cambria Math"/>
                    <a:sym typeface="Wingdings" pitchFamily="2" charset="2"/>
                  </a:rPr>
                  <a:t>8/𝑑</a:t>
                </a:r>
                <a:r>
                  <a:rPr lang="en-US" altLang="en-US" b="0" i="0" dirty="0" smtClean="0">
                    <a:latin typeface="Cambria Math"/>
                    <a:sym typeface="Wingdings" pitchFamily="2" charset="2"/>
                  </a:rPr>
                  <a:t>^2 </a:t>
                </a:r>
                <a:r>
                  <a:rPr lang="en-US" altLang="en-US" i="0" dirty="0" smtClean="0">
                    <a:latin typeface="Cambria Math"/>
                    <a:sym typeface="Wingdings" pitchFamily="2" charset="2"/>
                  </a:rPr>
                  <a:t>=4/(10</a:t>
                </a:r>
                <a:r>
                  <a:rPr lang="en-US" altLang="en-US" b="0" i="0" dirty="0" smtClean="0">
                    <a:latin typeface="Cambria Math"/>
                    <a:sym typeface="Wingdings" pitchFamily="2" charset="2"/>
                  </a:rPr>
                  <a:t>−</a:t>
                </a:r>
                <a:r>
                  <a:rPr lang="en-US" altLang="en-US" i="0" dirty="0" smtClean="0">
                    <a:latin typeface="Cambria Math"/>
                    <a:sym typeface="Wingdings" pitchFamily="2" charset="2"/>
                  </a:rPr>
                  <a:t>𝑑)</a:t>
                </a:r>
                <a:r>
                  <a:rPr lang="en-US" altLang="en-US" b="0" i="0" dirty="0" smtClean="0">
                    <a:latin typeface="Cambria Math"/>
                    <a:sym typeface="Wingdings" pitchFamily="2" charset="2"/>
                  </a:rPr>
                  <a:t>^2 </a:t>
                </a:r>
                <a:endParaRPr lang="en-US" altLang="en-US" b="0" i="1" dirty="0" smtClean="0">
                  <a:latin typeface="Cambria Math"/>
                  <a:sym typeface="Wingdings" pitchFamily="2" charset="2"/>
                </a:endParaRPr>
              </a:p>
              <a:p>
                <a:pPr eaLnBrk="1" hangingPunct="1"/>
                <a:r>
                  <a:rPr lang="en-US" altLang="en-US" i="0" dirty="0" smtClean="0">
                    <a:latin typeface="Cambria Math"/>
                    <a:sym typeface="Wingdings" pitchFamily="2" charset="2"/>
                  </a:rPr>
                  <a:t>8(10</a:t>
                </a:r>
                <a:r>
                  <a:rPr lang="en-US" altLang="en-US" b="0" i="0" dirty="0" smtClean="0">
                    <a:latin typeface="Cambria Math"/>
                    <a:sym typeface="Wingdings" pitchFamily="2" charset="2"/>
                  </a:rPr>
                  <a:t>−</a:t>
                </a:r>
                <a:r>
                  <a:rPr lang="en-US" altLang="en-US" i="0" dirty="0" smtClean="0">
                    <a:latin typeface="Cambria Math"/>
                    <a:sym typeface="Wingdings" pitchFamily="2" charset="2"/>
                  </a:rPr>
                  <a:t>𝑑)</a:t>
                </a:r>
                <a:r>
                  <a:rPr lang="en-US" altLang="en-US" b="0" i="0" dirty="0" smtClean="0">
                    <a:latin typeface="Cambria Math"/>
                    <a:sym typeface="Wingdings" pitchFamily="2" charset="2"/>
                  </a:rPr>
                  <a:t>^2</a:t>
                </a:r>
                <a:r>
                  <a:rPr lang="en-US" altLang="en-US" i="0" dirty="0" smtClean="0">
                    <a:latin typeface="Cambria Math"/>
                    <a:sym typeface="Wingdings" pitchFamily="2" charset="2"/>
                  </a:rPr>
                  <a:t>=4𝑑</a:t>
                </a:r>
                <a:r>
                  <a:rPr lang="en-US" altLang="en-US" b="0" i="0" dirty="0" smtClean="0">
                    <a:latin typeface="Cambria Math"/>
                    <a:sym typeface="Wingdings" pitchFamily="2" charset="2"/>
                  </a:rPr>
                  <a:t>^2</a:t>
                </a:r>
                <a:endParaRPr lang="en-US" altLang="en-US" b="0" i="1" dirty="0" smtClean="0">
                  <a:latin typeface="Cambria Math"/>
                  <a:sym typeface="Wingdings" pitchFamily="2" charset="2"/>
                </a:endParaRPr>
              </a:p>
              <a:p>
                <a:pPr eaLnBrk="1" hangingPunct="1"/>
                <a:r>
                  <a:rPr lang="en-US" altLang="en-US" i="0" dirty="0" smtClean="0">
                    <a:latin typeface="Cambria Math"/>
                    <a:sym typeface="Wingdings" pitchFamily="2" charset="2"/>
                  </a:rPr>
                  <a:t>2</a:t>
                </a:r>
                <a:r>
                  <a:rPr lang="en-US" altLang="en-US" b="0" i="0" dirty="0" smtClean="0">
                    <a:latin typeface="Cambria Math"/>
                    <a:sym typeface="Wingdings" pitchFamily="2" charset="2"/>
                  </a:rPr>
                  <a:t>√</a:t>
                </a:r>
                <a:r>
                  <a:rPr lang="en-US" altLang="en-US" i="0" dirty="0" smtClean="0">
                    <a:latin typeface="Cambria Math"/>
                    <a:sym typeface="Symbol" pitchFamily="18" charset="2"/>
                  </a:rPr>
                  <a:t>2</a:t>
                </a:r>
                <a:r>
                  <a:rPr lang="en-US" altLang="en-US" b="0" i="0" dirty="0" smtClean="0">
                    <a:latin typeface="Cambria Math"/>
                    <a:sym typeface="Symbol" pitchFamily="18" charset="2"/>
                  </a:rPr>
                  <a:t> (</a:t>
                </a:r>
                <a:r>
                  <a:rPr lang="en-US" altLang="en-US" i="0" dirty="0" smtClean="0">
                    <a:latin typeface="Cambria Math"/>
                    <a:sym typeface="Symbol" pitchFamily="18" charset="2"/>
                  </a:rPr>
                  <a:t>10</a:t>
                </a:r>
                <a:r>
                  <a:rPr lang="en-US" altLang="en-US" b="0" i="0" dirty="0" smtClean="0">
                    <a:latin typeface="Cambria Math"/>
                    <a:sym typeface="Symbol" pitchFamily="18" charset="2"/>
                  </a:rPr>
                  <a:t>−</a:t>
                </a:r>
                <a:r>
                  <a:rPr lang="en-US" altLang="en-US" i="0" dirty="0" smtClean="0">
                    <a:latin typeface="Cambria Math"/>
                    <a:sym typeface="Symbol" pitchFamily="18" charset="2"/>
                  </a:rPr>
                  <a:t>𝑑)=</a:t>
                </a:r>
                <a:r>
                  <a:rPr lang="en-US" altLang="en-US" b="0" i="0" dirty="0" smtClean="0">
                    <a:latin typeface="Cambria Math"/>
                    <a:sym typeface="Symbol" pitchFamily="18" charset="2"/>
                  </a:rPr>
                  <a:t>±</a:t>
                </a:r>
                <a:r>
                  <a:rPr lang="en-US" altLang="en-US" i="0" dirty="0" smtClean="0">
                    <a:latin typeface="Cambria Math"/>
                    <a:sym typeface="Symbol" pitchFamily="18" charset="2"/>
                  </a:rPr>
                  <a:t>2𝑑</a:t>
                </a:r>
                <a:endParaRPr lang="en-US" altLang="en-US" i="1" dirty="0" smtClean="0">
                  <a:latin typeface="Cambria Math"/>
                  <a:sym typeface="Symbol" pitchFamily="18" charset="2"/>
                </a:endParaRPr>
              </a:p>
              <a:p>
                <a:pPr eaLnBrk="1" hangingPunct="1"/>
                <a:r>
                  <a:rPr lang="en-US" altLang="en-US" i="0" dirty="0" smtClean="0">
                    <a:latin typeface="Cambria Math"/>
                    <a:sym typeface="Wingdings" pitchFamily="2" charset="2"/>
                  </a:rPr>
                  <a:t>28.2</a:t>
                </a:r>
                <a:r>
                  <a:rPr lang="en-US" altLang="en-US" b="0" i="0" dirty="0" smtClean="0">
                    <a:latin typeface="Cambria Math"/>
                    <a:sym typeface="Wingdings" pitchFamily="2" charset="2"/>
                  </a:rPr>
                  <a:t>−</a:t>
                </a:r>
                <a:r>
                  <a:rPr lang="en-US" altLang="en-US" i="0" dirty="0" smtClean="0">
                    <a:latin typeface="Cambria Math"/>
                    <a:sym typeface="Wingdings" pitchFamily="2" charset="2"/>
                  </a:rPr>
                  <a:t>2.82𝑑=</a:t>
                </a:r>
                <a:r>
                  <a:rPr lang="en-US" altLang="en-US" b="0" i="0" dirty="0" smtClean="0">
                    <a:latin typeface="Cambria Math"/>
                    <a:sym typeface="Wingdings" pitchFamily="2" charset="2"/>
                  </a:rPr>
                  <a:t>±</a:t>
                </a:r>
                <a:r>
                  <a:rPr lang="en-US" altLang="en-US" i="0" dirty="0" smtClean="0">
                    <a:latin typeface="Cambria Math"/>
                    <a:sym typeface="Symbol" pitchFamily="18" charset="2"/>
                  </a:rPr>
                  <a:t>2𝑑</a:t>
                </a:r>
                <a:endParaRPr lang="en-US" altLang="en-US" dirty="0" smtClean="0">
                  <a:sym typeface="Symbol" pitchFamily="18" charset="2"/>
                </a:endParaRPr>
              </a:p>
              <a:p>
                <a:pPr eaLnBrk="1" hangingPunct="1"/>
                <a:r>
                  <a:rPr lang="en-US" altLang="en-US" i="0" dirty="0" smtClean="0">
                    <a:latin typeface="Cambria Math"/>
                    <a:sym typeface="Symbol" pitchFamily="18" charset="2"/>
                  </a:rPr>
                  <a:t>	</a:t>
                </a:r>
                <a:endParaRPr lang="en-US" altLang="en-US" i="1" dirty="0" smtClean="0">
                  <a:latin typeface="Cambria Math"/>
                  <a:sym typeface="Symbol" pitchFamily="18" charset="2"/>
                </a:endParaRPr>
              </a:p>
              <a:p>
                <a:pPr eaLnBrk="1" hangingPunct="1"/>
                <a:r>
                  <a:rPr lang="en-US" altLang="en-US" i="0" dirty="0" smtClean="0">
                    <a:latin typeface="Cambria Math"/>
                    <a:sym typeface="Symbol" pitchFamily="18" charset="2"/>
                  </a:rPr>
                  <a:t>𝑇𝑎𝑘𝑒 +: 28.2</a:t>
                </a:r>
                <a:r>
                  <a:rPr lang="en-US" altLang="en-US" b="0" i="0" dirty="0" smtClean="0">
                    <a:latin typeface="Cambria Math"/>
                    <a:sym typeface="Symbol" pitchFamily="18" charset="2"/>
                  </a:rPr>
                  <a:t>−</a:t>
                </a:r>
                <a:r>
                  <a:rPr lang="en-US" altLang="en-US" i="0" dirty="0" smtClean="0">
                    <a:latin typeface="Cambria Math"/>
                    <a:sym typeface="Symbol" pitchFamily="18" charset="2"/>
                  </a:rPr>
                  <a:t>2.82𝑑=2𝑑 </a:t>
                </a:r>
                <a:r>
                  <a:rPr lang="en-US" altLang="en-US" i="0" dirty="0" smtClean="0">
                    <a:latin typeface="Cambria Math"/>
                    <a:sym typeface="Wingdings" pitchFamily="2" charset="2"/>
                  </a:rPr>
                  <a:t> 28.2=4.82𝑑  𝑑=5.85</a:t>
                </a:r>
                <a:endParaRPr lang="en-US" altLang="en-US" dirty="0" smtClean="0">
                  <a:sym typeface="Wingdings" pitchFamily="2" charset="2"/>
                </a:endParaRPr>
              </a:p>
              <a:p>
                <a:pPr eaLnBrk="1" hangingPunct="1"/>
                <a:r>
                  <a:rPr lang="en-US" altLang="en-US" i="0" dirty="0" smtClean="0">
                    <a:latin typeface="Cambria Math"/>
                    <a:sym typeface="Wingdings" pitchFamily="2" charset="2"/>
                  </a:rPr>
                  <a:t>	𝑇𝑎𝑘𝑒 −: 28.2</a:t>
                </a:r>
                <a:r>
                  <a:rPr lang="en-US" altLang="en-US" b="0" i="0" dirty="0" smtClean="0">
                    <a:latin typeface="Cambria Math"/>
                    <a:sym typeface="Wingdings" pitchFamily="2" charset="2"/>
                  </a:rPr>
                  <a:t>−</a:t>
                </a:r>
                <a:r>
                  <a:rPr lang="en-US" altLang="en-US" i="0" dirty="0" smtClean="0">
                    <a:latin typeface="Cambria Math"/>
                    <a:sym typeface="Wingdings" pitchFamily="2" charset="2"/>
                  </a:rPr>
                  <a:t>2.82𝑑=−2𝑑  28.2=</a:t>
                </a:r>
                <a:r>
                  <a:rPr lang="en-US" altLang="en-US" b="0" i="0" dirty="0" smtClean="0">
                    <a:latin typeface="Cambria Math"/>
                    <a:sym typeface="Wingdings" pitchFamily="2" charset="2"/>
                  </a:rPr>
                  <a:t>0</a:t>
                </a:r>
                <a:r>
                  <a:rPr lang="en-US" altLang="en-US" i="0" dirty="0" smtClean="0">
                    <a:latin typeface="Cambria Math"/>
                    <a:sym typeface="Wingdings" pitchFamily="2" charset="2"/>
                  </a:rPr>
                  <a:t>.82 𝑑  𝑑=34.39</a:t>
                </a:r>
                <a:endParaRPr lang="en-US" altLang="en-US" dirty="0" smtClean="0">
                  <a:sym typeface="Wingdings" pitchFamily="2" charset="2"/>
                </a:endParaRPr>
              </a:p>
              <a:p>
                <a:pPr eaLnBrk="1" hangingPunct="1"/>
                <a:r>
                  <a:rPr lang="en-US" altLang="en-US" dirty="0" smtClean="0">
                    <a:sym typeface="Wingdings" pitchFamily="2" charset="2"/>
                  </a:rPr>
                  <a:t>Answer is 5.85</a:t>
                </a:r>
                <a:endParaRPr lang="en-US" altLang="en-US" dirty="0" smtClean="0">
                  <a:sym typeface="Symbol" pitchFamily="18" charset="2"/>
                </a:endParaRPr>
              </a:p>
            </p:txBody>
          </p:sp>
        </mc:Fallback>
      </mc:AlternateContent>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B232CB-411B-41EB-977E-7F65BF0FC7D5}" type="slidenum">
              <a:rPr lang="en-US" altLang="en-US" smtClean="0"/>
              <a:pPr/>
              <a:t>31</a:t>
            </a:fld>
            <a:endParaRPr lang="en-US" altLang="en-US"/>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Spread out lines </a:t>
            </a:r>
            <a:r>
              <a:rPr lang="en-US" altLang="en-US">
                <a:sym typeface="Wingdings" pitchFamily="2" charset="2"/>
              </a:rPr>
              <a:t> weak E-field</a:t>
            </a:r>
          </a:p>
          <a:p>
            <a:pPr eaLnBrk="1" hangingPunct="1"/>
            <a:r>
              <a:rPr lang="en-US" altLang="en-US">
                <a:sym typeface="Wingdings" pitchFamily="2" charset="2"/>
              </a:rPr>
              <a:t>Close lines  strong E-field</a:t>
            </a:r>
          </a:p>
          <a:p>
            <a:pPr eaLnBrk="1" hangingPunct="1"/>
            <a:endParaRPr lang="en-US" altLang="en-US">
              <a:sym typeface="Wingdings" pitchFamily="2" charset="2"/>
            </a:endParaRPr>
          </a:p>
          <a:p>
            <a:pPr eaLnBrk="1" hangingPunct="1"/>
            <a:r>
              <a:rPr lang="en-US" altLang="en-US">
                <a:sym typeface="Wingdings" pitchFamily="2" charset="2"/>
              </a:rPr>
              <a:t>Lines don’t cross because there is only one value of E at one point</a:t>
            </a: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C576D8-DF5C-426F-8F69-221B91882230}" type="slidenum">
              <a:rPr lang="en-US" altLang="en-US" smtClean="0"/>
              <a:pPr/>
              <a:t>32</a:t>
            </a:fld>
            <a:endParaRPr lang="en-US" altLang="en-US"/>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Made by putting test charge in points and seeing direction and strength of E-field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381000" y="685800"/>
            <a:ext cx="6096000" cy="3429000"/>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1CA345-7628-4375-9232-A030C7C0CA89}" type="slidenum">
              <a:rPr lang="en-US" altLang="en-US" smtClean="0"/>
              <a:pPr/>
              <a:t>33</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2E33DE-BC6C-40ED-A15A-C43F544B97BE}" type="slidenum">
              <a:rPr lang="en-US" altLang="en-US" smtClean="0"/>
              <a:pPr/>
              <a:t>34</a:t>
            </a:fld>
            <a:endParaRPr lang="en-US" altLang="en-US"/>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Lines on left should be curved</a:t>
            </a:r>
            <a:r>
              <a:rPr lang="en-US" altLang="en-US">
                <a:sym typeface="Wingdings" pitchFamily="2" charset="2"/>
              </a:rPr>
              <a:t> as is the charge would constant between them, should depend on distance</a:t>
            </a:r>
            <a:endParaRPr lang="en-US" altLang="en-US"/>
          </a:p>
          <a:p>
            <a:pPr eaLnBrk="1" hangingPunct="1"/>
            <a:r>
              <a:rPr lang="en-US" altLang="en-US"/>
              <a:t>Lines cross at point P</a:t>
            </a:r>
          </a:p>
          <a:p>
            <a:pPr eaLnBrk="1" hangingPunct="1"/>
            <a:r>
              <a:rPr lang="en-US" altLang="en-US"/>
              <a:t>Number of lines should be proportional to charge 1:4:2:1 or 2:8:4:2 to make symmetry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F8F60A-3035-4D50-9F0C-E2B17DE90FBF}" type="slidenum">
              <a:rPr lang="en-US" altLang="en-US" smtClean="0"/>
              <a:pPr/>
              <a:t>4</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36</a:t>
            </a:fld>
            <a:endParaRPr lang="en-US"/>
          </a:p>
        </p:txBody>
      </p:sp>
    </p:spTree>
    <p:extLst>
      <p:ext uri="{BB962C8B-B14F-4D97-AF65-F5344CB8AC3E}">
        <p14:creationId xmlns:p14="http://schemas.microsoft.com/office/powerpoint/2010/main" val="2418451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there was a parallel component to</a:t>
            </a:r>
            <a:r>
              <a:rPr lang="en-US" baseline="0" dirty="0"/>
              <a:t> the electric field, then they charges would move along the surface</a:t>
            </a:r>
            <a:endParaRPr lang="en-US" dirty="0"/>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39</a:t>
            </a:fld>
            <a:endParaRPr lang="en-US"/>
          </a:p>
        </p:txBody>
      </p:sp>
    </p:spTree>
    <p:extLst>
      <p:ext uri="{BB962C8B-B14F-4D97-AF65-F5344CB8AC3E}">
        <p14:creationId xmlns:p14="http://schemas.microsoft.com/office/powerpoint/2010/main" val="1214543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40</a:t>
            </a:fld>
            <a:endParaRPr lang="en-US"/>
          </a:p>
        </p:txBody>
      </p:sp>
    </p:spTree>
    <p:extLst>
      <p:ext uri="{BB962C8B-B14F-4D97-AF65-F5344CB8AC3E}">
        <p14:creationId xmlns:p14="http://schemas.microsoft.com/office/powerpoint/2010/main" val="3848766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41</a:t>
            </a:fld>
            <a:endParaRPr lang="en-US"/>
          </a:p>
        </p:txBody>
      </p:sp>
    </p:spTree>
    <p:extLst>
      <p:ext uri="{BB962C8B-B14F-4D97-AF65-F5344CB8AC3E}">
        <p14:creationId xmlns:p14="http://schemas.microsoft.com/office/powerpoint/2010/main" val="1336293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81000" y="685800"/>
            <a:ext cx="6096000" cy="3429000"/>
          </a:xfr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EACAB4-046F-44AA-B3CE-7D0B9D5D716C}" type="slidenum">
              <a:rPr lang="en-US" altLang="en-US" smtClean="0"/>
              <a:pPr/>
              <a:t>42</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AFC60A-1749-4309-9964-87D11EC9A45F}" type="slidenum">
              <a:rPr lang="en-US" altLang="en-US" smtClean="0"/>
              <a:pPr/>
              <a:t>43</a:t>
            </a:fld>
            <a:endParaRPr lang="en-US" altLang="en-US"/>
          </a:p>
        </p:txBody>
      </p:sp>
      <p:sp>
        <p:nvSpPr>
          <p:cNvPr id="98307" name="Rectangle 2"/>
          <p:cNvSpPr>
            <a:spLocks noGrp="1" noRot="1" noChangeAspect="1" noChangeArrowheads="1" noTextEdit="1"/>
          </p:cNvSpPr>
          <p:nvPr>
            <p:ph type="sldImg"/>
          </p:nvPr>
        </p:nvSpPr>
        <p:spPr>
          <a:xfrm>
            <a:off x="381000" y="685800"/>
            <a:ext cx="6096000" cy="34290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t>Xerography (means dry writing in Greek)</a:t>
            </a:r>
          </a:p>
          <a:p>
            <a:pPr eaLnBrk="1" hangingPunct="1">
              <a:buFontTx/>
              <a:buChar char="•"/>
            </a:pPr>
            <a:r>
              <a:rPr lang="en-US" altLang="en-US"/>
              <a:t>Xerographic drum is aluminum coated with selenium</a:t>
            </a:r>
          </a:p>
          <a:p>
            <a:pPr lvl="1" eaLnBrk="1" hangingPunct="1">
              <a:buFontTx/>
              <a:buChar char="•"/>
            </a:pPr>
            <a:r>
              <a:rPr lang="en-US" altLang="en-US"/>
              <a:t>Selenium is a photoconductor </a:t>
            </a:r>
          </a:p>
          <a:p>
            <a:pPr lvl="1" eaLnBrk="1" hangingPunct="1">
              <a:buFontTx/>
              <a:buChar char="•"/>
            </a:pPr>
            <a:r>
              <a:rPr lang="en-US" altLang="en-US"/>
              <a:t>Photoconductor is a conductor in light, but insulator in dark</a:t>
            </a:r>
          </a:p>
          <a:p>
            <a:pPr eaLnBrk="1" hangingPunct="1">
              <a:buFontTx/>
              <a:buChar char="•"/>
            </a:pPr>
            <a:r>
              <a:rPr lang="en-US" altLang="en-US"/>
              <a:t>The drum is given a positive charge</a:t>
            </a:r>
          </a:p>
          <a:p>
            <a:pPr eaLnBrk="1" hangingPunct="1">
              <a:buFontTx/>
              <a:buChar char="•"/>
            </a:pPr>
            <a:r>
              <a:rPr lang="en-US" altLang="en-US"/>
              <a:t>Lenses and mirrors shine the image onto the drum</a:t>
            </a:r>
          </a:p>
          <a:p>
            <a:pPr eaLnBrk="1" hangingPunct="1">
              <a:buFontTx/>
              <a:buChar char="•"/>
            </a:pPr>
            <a:r>
              <a:rPr lang="en-US" altLang="en-US"/>
              <a:t>Where light hits the drum, selenium is conductor and becomes neutralized, where image is is dark so stays insulator and positive charge</a:t>
            </a:r>
          </a:p>
          <a:p>
            <a:pPr eaLnBrk="1" hangingPunct="1">
              <a:buFontTx/>
              <a:buChar char="•"/>
            </a:pPr>
            <a:r>
              <a:rPr lang="en-US" altLang="en-US"/>
              <a:t>Toner given negative charge so it sticks to positive areas of drum</a:t>
            </a:r>
          </a:p>
          <a:p>
            <a:pPr eaLnBrk="1" hangingPunct="1">
              <a:buFontTx/>
              <a:buChar char="•"/>
            </a:pPr>
            <a:r>
              <a:rPr lang="en-US" altLang="en-US"/>
              <a:t>Paper is give big positive charge so toner covering only the image sticks to the paper</a:t>
            </a:r>
          </a:p>
          <a:p>
            <a:pPr eaLnBrk="1" hangingPunct="1">
              <a:buFontTx/>
              <a:buChar char="•"/>
            </a:pPr>
            <a:r>
              <a:rPr lang="en-US" altLang="en-US"/>
              <a:t>Paper is heated to melt in the toner</a:t>
            </a:r>
          </a:p>
          <a:p>
            <a:pPr eaLnBrk="1" hangingPunct="1">
              <a:buFontTx/>
              <a:buChar char="•"/>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381000" y="685800"/>
            <a:ext cx="6096000" cy="3429000"/>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E1488D-D802-4CCC-B028-4B16C130601E}" type="slidenum">
              <a:rPr lang="en-US" altLang="en-US" smtClean="0"/>
              <a:pPr/>
              <a:t>44</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8A5707-6407-4500-BE7E-AC3C4781E118}" type="slidenum">
              <a:rPr lang="en-US" altLang="en-US" smtClean="0"/>
              <a:pPr/>
              <a:t>45</a:t>
            </a:fld>
            <a:endParaRPr lang="en-US" altLang="en-US"/>
          </a:p>
        </p:txBody>
      </p:sp>
      <p:sp>
        <p:nvSpPr>
          <p:cNvPr id="100355" name="Rectangle 2"/>
          <p:cNvSpPr>
            <a:spLocks noGrp="1" noRot="1" noChangeAspect="1" noChangeArrowheads="1" noTextEdit="1"/>
          </p:cNvSpPr>
          <p:nvPr>
            <p:ph type="sldImg"/>
          </p:nvPr>
        </p:nvSpPr>
        <p:spPr>
          <a:xfrm>
            <a:off x="381000" y="685800"/>
            <a:ext cx="6096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One type only!!!</a:t>
            </a:r>
          </a:p>
          <a:p>
            <a:pPr eaLnBrk="1" hangingPunct="1">
              <a:buFontTx/>
              <a:buChar char="•"/>
            </a:pPr>
            <a:r>
              <a:rPr lang="en-US" altLang="en-US"/>
              <a:t>As print head shuttles back and forth across paper, ink is finely sprayed (extremely small drops)</a:t>
            </a:r>
          </a:p>
          <a:p>
            <a:pPr eaLnBrk="1" hangingPunct="1">
              <a:buFontTx/>
              <a:buChar char="•"/>
            </a:pPr>
            <a:r>
              <a:rPr lang="en-US" altLang="en-US"/>
              <a:t>Where no ink wanted</a:t>
            </a:r>
          </a:p>
          <a:p>
            <a:pPr lvl="1" eaLnBrk="1" hangingPunct="1">
              <a:buFontTx/>
              <a:buChar char="•"/>
            </a:pPr>
            <a:r>
              <a:rPr lang="en-US" altLang="en-US"/>
              <a:t>Electrode gives the drops an electrical charge by induction</a:t>
            </a:r>
          </a:p>
          <a:p>
            <a:pPr lvl="1" eaLnBrk="1" hangingPunct="1">
              <a:buFontTx/>
              <a:buChar char="•"/>
            </a:pPr>
            <a:r>
              <a:rPr lang="en-US" altLang="en-US"/>
              <a:t>Deflection plates use the electrical charge to divert the ink into a gutter</a:t>
            </a:r>
          </a:p>
          <a:p>
            <a:pPr eaLnBrk="1" hangingPunct="1">
              <a:buFontTx/>
              <a:buChar char="•"/>
            </a:pPr>
            <a:r>
              <a:rPr lang="en-US" altLang="en-US"/>
              <a:t>When want ink on paper</a:t>
            </a:r>
          </a:p>
          <a:p>
            <a:pPr lvl="1" eaLnBrk="1" hangingPunct="1">
              <a:buFontTx/>
              <a:buChar char="•"/>
            </a:pPr>
            <a:r>
              <a:rPr lang="en-US" altLang="en-US"/>
              <a:t>The Electrode is turned off, so no charge on ink</a:t>
            </a:r>
          </a:p>
          <a:p>
            <a:pPr lvl="1" eaLnBrk="1" hangingPunct="1">
              <a:buFontTx/>
              <a:buChar char="•"/>
            </a:pPr>
            <a:r>
              <a:rPr lang="en-US" altLang="en-US"/>
              <a:t>Ink goes straight to paper.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381000" y="685800"/>
            <a:ext cx="6096000" cy="3429000"/>
          </a:xfrm>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CD0554-A9FC-4355-B41F-36D2082F21C6}" type="slidenum">
              <a:rPr lang="en-US" altLang="en-US" smtClean="0"/>
              <a:pPr/>
              <a:t>46</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48</a:t>
            </a:fld>
            <a:endParaRPr lang="en-US"/>
          </a:p>
        </p:txBody>
      </p:sp>
    </p:spTree>
    <p:extLst>
      <p:ext uri="{BB962C8B-B14F-4D97-AF65-F5344CB8AC3E}">
        <p14:creationId xmlns:p14="http://schemas.microsoft.com/office/powerpoint/2010/main" val="154329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A463D3-73B2-4E4D-93E2-B4507581DF3C}" type="slidenum">
              <a:rPr lang="en-US" altLang="en-US" smtClean="0"/>
              <a:pPr/>
              <a:t>6</a:t>
            </a:fld>
            <a:endParaRPr lang="en-US" altLang="en-US" dirty="0"/>
          </a:p>
        </p:txBody>
      </p:sp>
      <p:sp>
        <p:nvSpPr>
          <p:cNvPr id="5632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5632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𝑁</m:t>
                      </m:r>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smtClean="0">
                              <a:latin typeface="Cambria Math"/>
                            </a:rPr>
                            <m:t>𝑞</m:t>
                          </m:r>
                        </m:num>
                        <m:den>
                          <m:r>
                            <a:rPr lang="en-US" altLang="en-US" i="1" dirty="0" smtClean="0">
                              <a:latin typeface="Cambria Math"/>
                            </a:rPr>
                            <m:t>𝑒</m:t>
                          </m:r>
                        </m:den>
                      </m:f>
                      <m:r>
                        <a:rPr lang="en-US" altLang="en-US" i="1" dirty="0" smtClean="0">
                          <a:latin typeface="Cambria Math"/>
                        </a:rPr>
                        <m:t> </m:t>
                      </m:r>
                      <m:r>
                        <a:rPr lang="en-US" altLang="en-US" i="1" dirty="0" smtClean="0">
                          <a:latin typeface="Cambria Math"/>
                          <a:sym typeface="Wingdings" pitchFamily="2" charset="2"/>
                        </a:rPr>
                        <m:t> </m:t>
                      </m:r>
                      <m:r>
                        <a:rPr lang="en-US" altLang="en-US" i="1" dirty="0" smtClean="0">
                          <a:latin typeface="Cambria Math"/>
                          <a:sym typeface="Wingdings" pitchFamily="2" charset="2"/>
                        </a:rPr>
                        <m:t>𝑁</m:t>
                      </m:r>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4</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−6</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num>
                        <m:den>
                          <m:r>
                            <a:rPr lang="en-US" altLang="en-US" i="1" dirty="0" smtClean="0">
                              <a:latin typeface="Cambria Math"/>
                              <a:sym typeface="Wingdings" pitchFamily="2" charset="2"/>
                            </a:rPr>
                            <m:t>1.6</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−19</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𝐶</m:t>
                          </m:r>
                        </m:den>
                      </m:f>
                      <m:r>
                        <a:rPr lang="en-US" altLang="en-US" i="1" dirty="0" smtClean="0">
                          <a:latin typeface="Cambria Math"/>
                          <a:sym typeface="Wingdings" pitchFamily="2" charset="2"/>
                        </a:rPr>
                        <m:t>=2.</m:t>
                      </m:r>
                      <m:r>
                        <a:rPr lang="en-US" altLang="en-US" b="0" i="1" dirty="0" smtClean="0">
                          <a:latin typeface="Cambria Math"/>
                          <a:sym typeface="Wingdings" pitchFamily="2" charset="2"/>
                        </a:rPr>
                        <m:t>5×</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13</m:t>
                          </m:r>
                        </m:sup>
                      </m:sSup>
                    </m:oMath>
                  </m:oMathPara>
                </a14:m>
                <a:endParaRPr lang="en-US" altLang="en-US" i="1" dirty="0">
                  <a:latin typeface="Cambria Math"/>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𝑚</m:t>
                      </m:r>
                      <m:r>
                        <a:rPr lang="en-US" altLang="en-US" i="1" dirty="0" smtClean="0">
                          <a:latin typeface="Cambria Math"/>
                          <a:sym typeface="Wingdings" pitchFamily="2" charset="2"/>
                        </a:rPr>
                        <m:t>=2.5×</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13</m:t>
                          </m:r>
                        </m:sup>
                      </m:sSup>
                      <m:r>
                        <a:rPr lang="en-US" altLang="en-US" i="1" dirty="0" smtClean="0">
                          <a:latin typeface="Cambria Math"/>
                          <a:sym typeface="Wingdings" pitchFamily="2" charset="2"/>
                        </a:rPr>
                        <m:t> </m:t>
                      </m:r>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9.11</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−31</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e>
                      </m:d>
                      <m:r>
                        <a:rPr lang="en-US" altLang="en-US" i="1" dirty="0" smtClean="0">
                          <a:latin typeface="Cambria Math"/>
                          <a:sym typeface="Wingdings" pitchFamily="2" charset="2"/>
                        </a:rPr>
                        <m:t>=2.28</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−17</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oMath>
                  </m:oMathPara>
                </a14:m>
                <a:endParaRPr lang="en-US" altLang="en-US" dirty="0">
                  <a:sym typeface="Wingdings" pitchFamily="2" charset="2"/>
                </a:endParaRPr>
              </a:p>
            </p:txBody>
          </p:sp>
        </mc:Choice>
        <mc:Fallback xmlns="">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𝑁=𝑞/𝑒  </a:t>
                </a:r>
                <a:r>
                  <a:rPr lang="en-US" altLang="en-US" i="0" dirty="0" smtClean="0">
                    <a:latin typeface="Cambria Math"/>
                    <a:sym typeface="Wingdings" pitchFamily="2" charset="2"/>
                  </a:rPr>
                  <a:t> 𝑁=(4</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〗^(−6) </a:t>
                </a:r>
                <a:r>
                  <a:rPr lang="en-US" altLang="en-US" i="0" dirty="0" smtClean="0">
                    <a:latin typeface="Cambria Math"/>
                    <a:sym typeface="Wingdings" pitchFamily="2" charset="2"/>
                  </a:rPr>
                  <a:t> 𝐶)/(1.6</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〗^(−19) </a:t>
                </a:r>
                <a:r>
                  <a:rPr lang="en-US" altLang="en-US" i="0" dirty="0" smtClean="0">
                    <a:latin typeface="Cambria Math"/>
                    <a:sym typeface="Wingdings" pitchFamily="2" charset="2"/>
                  </a:rPr>
                  <a:t> 𝐶)=2.</a:t>
                </a:r>
                <a:r>
                  <a:rPr lang="en-US" altLang="en-US" b="0" i="0" dirty="0" smtClean="0">
                    <a:latin typeface="Cambria Math"/>
                    <a:sym typeface="Wingdings" pitchFamily="2" charset="2"/>
                  </a:rPr>
                  <a:t>5×〖</a:t>
                </a:r>
                <a:r>
                  <a:rPr lang="en-US" altLang="en-US" i="0" dirty="0" smtClean="0">
                    <a:latin typeface="Cambria Math"/>
                    <a:sym typeface="Wingdings" pitchFamily="2" charset="2"/>
                  </a:rPr>
                  <a:t>10</a:t>
                </a:r>
                <a:r>
                  <a:rPr lang="en-US" altLang="en-US" b="0" i="0" dirty="0" smtClean="0">
                    <a:latin typeface="Cambria Math"/>
                    <a:sym typeface="Wingdings" pitchFamily="2" charset="2"/>
                  </a:rPr>
                  <a:t>〗^13</a:t>
                </a:r>
                <a:endParaRPr lang="en-US" altLang="en-US" i="1" dirty="0" smtClean="0">
                  <a:latin typeface="Cambria Math"/>
                  <a:sym typeface="Wingdings" pitchFamily="2" charset="2"/>
                </a:endParaRPr>
              </a:p>
              <a:p>
                <a:pPr eaLnBrk="1" hangingPunct="1"/>
                <a:r>
                  <a:rPr lang="en-US" altLang="en-US" i="0" dirty="0" smtClean="0">
                    <a:latin typeface="Cambria Math"/>
                    <a:sym typeface="Wingdings" pitchFamily="2" charset="2"/>
                  </a:rPr>
                  <a:t>𝑚=2.5</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〗^13 </a:t>
                </a:r>
                <a:r>
                  <a:rPr lang="en-US" altLang="en-US" i="0" dirty="0" smtClean="0">
                    <a:latin typeface="Cambria Math"/>
                    <a:sym typeface="Wingdings" pitchFamily="2" charset="2"/>
                  </a:rPr>
                  <a:t> (9.11</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〗^(−31)  </a:t>
                </a:r>
                <a:r>
                  <a:rPr lang="en-US" altLang="en-US" i="0" dirty="0" smtClean="0">
                    <a:latin typeface="Cambria Math"/>
                    <a:sym typeface="Wingdings" pitchFamily="2" charset="2"/>
                  </a:rPr>
                  <a:t>𝑘𝑔)=2.28</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〗^(−17)  </a:t>
                </a:r>
                <a:r>
                  <a:rPr lang="en-US" altLang="en-US" i="0" dirty="0" smtClean="0">
                    <a:latin typeface="Cambria Math"/>
                    <a:sym typeface="Wingdings" pitchFamily="2" charset="2"/>
                  </a:rPr>
                  <a:t>𝑘𝑔</a:t>
                </a:r>
                <a:endParaRPr lang="en-US" altLang="en-US" dirty="0" smtClean="0">
                  <a:sym typeface="Wingdings" pitchFamily="2" charset="2"/>
                </a:endParaRPr>
              </a:p>
            </p:txBody>
          </p:sp>
        </mc:Fallback>
      </mc:AlternateContent>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DC405B0-1CBB-496C-9381-AA625EA47F39}" type="slidenum">
              <a:rPr lang="en-US" altLang="en-US" smtClean="0">
                <a:latin typeface="Arial" pitchFamily="34" charset="0"/>
              </a:rPr>
              <a:pPr/>
              <a:t>49</a:t>
            </a:fld>
            <a:endParaRPr lang="en-US" altLang="en-US">
              <a:latin typeface="Arial" pitchFamily="34" charset="0"/>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Point out that the </a:t>
            </a:r>
            <a:r>
              <a:rPr lang="en-US" altLang="en-US" b="1">
                <a:latin typeface="Arial" pitchFamily="34" charset="0"/>
              </a:rPr>
              <a:t>Electric Potential</a:t>
            </a:r>
            <a:r>
              <a:rPr lang="en-US" altLang="en-US">
                <a:latin typeface="Arial" pitchFamily="34" charset="0"/>
              </a:rPr>
              <a:t> and the </a:t>
            </a:r>
            <a:r>
              <a:rPr lang="en-US" altLang="en-US" b="1">
                <a:latin typeface="Arial" pitchFamily="34" charset="0"/>
              </a:rPr>
              <a:t>Electrical Potential Energy</a:t>
            </a:r>
            <a:r>
              <a:rPr lang="en-US" altLang="en-US">
                <a:latin typeface="Arial" pitchFamily="34" charset="0"/>
              </a:rPr>
              <a:t> are different</a:t>
            </a:r>
          </a:p>
          <a:p>
            <a:pPr eaLnBrk="1" hangingPunct="1"/>
            <a:r>
              <a:rPr lang="en-US" altLang="en-US">
                <a:latin typeface="Arial" pitchFamily="34" charset="0"/>
              </a:rPr>
              <a:t> EPE </a:t>
            </a:r>
            <a:r>
              <a:rPr lang="en-US" altLang="en-US">
                <a:latin typeface="Arial" pitchFamily="34" charset="0"/>
                <a:sym typeface="Wingdings" pitchFamily="2" charset="2"/>
              </a:rPr>
              <a:t> energy measured in joules</a:t>
            </a:r>
          </a:p>
          <a:p>
            <a:pPr eaLnBrk="1" hangingPunct="1"/>
            <a:r>
              <a:rPr lang="en-US" altLang="en-US">
                <a:latin typeface="Arial" pitchFamily="34" charset="0"/>
                <a:sym typeface="Wingdings" pitchFamily="2" charset="2"/>
              </a:rPr>
              <a:t> V  energy per unit charge measured in V</a:t>
            </a:r>
            <a:endParaRPr lang="en-US" altLang="en-US">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50</a:t>
            </a:fld>
            <a:endParaRPr lang="en-US"/>
          </a:p>
        </p:txBody>
      </p:sp>
    </p:spTree>
    <p:extLst>
      <p:ext uri="{BB962C8B-B14F-4D97-AF65-F5344CB8AC3E}">
        <p14:creationId xmlns:p14="http://schemas.microsoft.com/office/powerpoint/2010/main" val="2273039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6E83AF9-A681-447F-AD6F-DC89A5F33159}" type="slidenum">
              <a:rPr lang="en-US" altLang="en-US" smtClean="0">
                <a:latin typeface="Arial" pitchFamily="34" charset="0"/>
              </a:rPr>
              <a:pPr/>
              <a:t>51</a:t>
            </a:fld>
            <a:endParaRPr lang="en-US" altLang="en-US">
              <a:latin typeface="Arial" pitchFamily="34" charset="0"/>
            </a:endParaRPr>
          </a:p>
        </p:txBody>
      </p:sp>
      <p:sp>
        <p:nvSpPr>
          <p:cNvPr id="2765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2765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𝐸𝑃𝐸</m:t>
                      </m:r>
                      <m:r>
                        <a:rPr lang="en-US" altLang="en-US" i="1" dirty="0" smtClean="0">
                          <a:latin typeface="Cambria Math"/>
                        </a:rPr>
                        <m:t>: </m:t>
                      </m:r>
                      <m:sSub>
                        <m:sSubPr>
                          <m:ctrlPr>
                            <a:rPr lang="en-US" altLang="en-US" b="0" i="1" dirty="0" smtClean="0">
                              <a:latin typeface="Cambria Math" panose="02040503050406030204" pitchFamily="18" charset="0"/>
                            </a:rPr>
                          </m:ctrlPr>
                        </m:sSubPr>
                        <m:e>
                          <m:r>
                            <a:rPr lang="en-US" altLang="en-US" i="1" dirty="0" smtClean="0">
                              <a:latin typeface="Cambria Math"/>
                            </a:rPr>
                            <m:t>𝑊</m:t>
                          </m:r>
                        </m:e>
                        <m:sub>
                          <m:r>
                            <a:rPr lang="en-US" altLang="en-US" b="0" i="1" dirty="0" smtClean="0">
                              <a:latin typeface="Cambria Math"/>
                            </a:rPr>
                            <m:t>𝐴𝐵</m:t>
                          </m:r>
                        </m:sub>
                      </m:sSub>
                      <m:r>
                        <a:rPr lang="en-US" altLang="en-US" i="1" dirty="0" smtClean="0">
                          <a:latin typeface="Cambria Math"/>
                        </a:rPr>
                        <m:t>=</m:t>
                      </m:r>
                      <m:r>
                        <a:rPr lang="en-US" altLang="en-US" b="0" i="1" dirty="0" smtClean="0">
                          <a:latin typeface="Cambria Math"/>
                        </a:rPr>
                        <m:t>−</m:t>
                      </m:r>
                      <m:sSub>
                        <m:sSubPr>
                          <m:ctrlPr>
                            <a:rPr lang="en-US" altLang="en-US" b="0" i="1" dirty="0" smtClean="0">
                              <a:latin typeface="Cambria Math" panose="02040503050406030204" pitchFamily="18" charset="0"/>
                            </a:rPr>
                          </m:ctrlPr>
                        </m:sSubPr>
                        <m:e>
                          <m:r>
                            <a:rPr lang="en-US" altLang="en-US" b="0" i="1" dirty="0" smtClean="0">
                              <a:latin typeface="Cambria Math"/>
                            </a:rPr>
                            <m:t>𝑊</m:t>
                          </m:r>
                        </m:e>
                        <m:sub>
                          <m:r>
                            <a:rPr lang="en-US" altLang="en-US" b="0" i="1" dirty="0" smtClean="0">
                              <a:latin typeface="Cambria Math"/>
                            </a:rPr>
                            <m:t>𝐵𝐴</m:t>
                          </m:r>
                        </m:sub>
                      </m:sSub>
                      <m:r>
                        <a:rPr lang="en-US" altLang="en-US" b="0" i="1" dirty="0" smtClean="0">
                          <a:latin typeface="Cambria Math"/>
                        </a:rPr>
                        <m:t>=</m:t>
                      </m:r>
                      <m:r>
                        <a:rPr lang="en-US" altLang="en-US" i="1" dirty="0" smtClean="0">
                          <a:latin typeface="Cambria Math"/>
                          <a:sym typeface="Symbol" pitchFamily="18" charset="2"/>
                        </a:rPr>
                        <m:t>𝐸𝑃</m:t>
                      </m:r>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a:sym typeface="Symbol" pitchFamily="18" charset="2"/>
                            </a:rPr>
                            <m:t>𝐸</m:t>
                          </m:r>
                        </m:e>
                        <m:sub>
                          <m:r>
                            <a:rPr lang="en-US" altLang="en-US" b="0" i="1" dirty="0" smtClean="0">
                              <a:latin typeface="Cambria Math"/>
                              <a:sym typeface="Symbol" pitchFamily="18" charset="2"/>
                            </a:rPr>
                            <m:t>𝐴</m:t>
                          </m:r>
                        </m:sub>
                      </m:sSub>
                      <m:r>
                        <a:rPr lang="en-US" altLang="en-US" b="0" i="1" dirty="0" smtClean="0">
                          <a:latin typeface="Cambria Math"/>
                          <a:sym typeface="Symbol" pitchFamily="18" charset="2"/>
                        </a:rPr>
                        <m:t>−</m:t>
                      </m:r>
                      <m:r>
                        <a:rPr lang="en-US" altLang="en-US" i="1" dirty="0" smtClean="0">
                          <a:latin typeface="Cambria Math"/>
                          <a:sym typeface="Symbol" pitchFamily="18" charset="2"/>
                        </a:rPr>
                        <m:t>𝐸𝑃</m:t>
                      </m:r>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a:sym typeface="Symbol" pitchFamily="18" charset="2"/>
                            </a:rPr>
                            <m:t>𝐸</m:t>
                          </m:r>
                        </m:e>
                        <m:sub>
                          <m:r>
                            <a:rPr lang="en-US" altLang="en-US" b="0" i="1" dirty="0" smtClean="0">
                              <a:latin typeface="Cambria Math"/>
                              <a:sym typeface="Symbol" pitchFamily="18" charset="2"/>
                            </a:rPr>
                            <m:t>𝐵</m:t>
                          </m:r>
                        </m:sub>
                      </m:sSub>
                      <m:r>
                        <a:rPr lang="en-US" altLang="en-US" i="1" dirty="0" smtClean="0">
                          <a:latin typeface="Cambria Math"/>
                          <a:sym typeface="Symbol" pitchFamily="18" charset="2"/>
                        </a:rPr>
                        <m:t>=5</m:t>
                      </m:r>
                      <m:r>
                        <a:rPr lang="en-US" altLang="en-US" b="0"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−6</m:t>
                          </m:r>
                        </m:sup>
                      </m:sSup>
                      <m:r>
                        <a:rPr lang="en-US" altLang="en-US" i="1" dirty="0" smtClean="0">
                          <a:latin typeface="Cambria Math"/>
                          <a:sym typeface="Symbol" pitchFamily="18" charset="2"/>
                        </a:rPr>
                        <m:t> </m:t>
                      </m:r>
                      <m:r>
                        <a:rPr lang="en-US" altLang="en-US" i="1" dirty="0" smtClean="0">
                          <a:latin typeface="Cambria Math"/>
                          <a:sym typeface="Symbol" pitchFamily="18" charset="2"/>
                        </a:rPr>
                        <m:t>𝐽</m:t>
                      </m:r>
                    </m:oMath>
                  </m:oMathPara>
                </a14:m>
                <a:endParaRPr lang="en-US" altLang="en-US" dirty="0">
                  <a:latin typeface="Arial" pitchFamily="34" charset="0"/>
                  <a:sym typeface="Symbol" pitchFamily="18"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Symbol" pitchFamily="18" charset="2"/>
                        </a:rPr>
                        <m:t>𝑉</m:t>
                      </m:r>
                      <m:r>
                        <a:rPr lang="en-US" altLang="en-US" i="1" dirty="0" smtClean="0">
                          <a:latin typeface="Cambria Math"/>
                          <a:sym typeface="Symbol" pitchFamily="18" charset="2"/>
                        </a:rPr>
                        <m:t>: </m:t>
                      </m:r>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a:sym typeface="Symbol" pitchFamily="18" charset="2"/>
                            </a:rPr>
                            <m:t>𝑉</m:t>
                          </m:r>
                        </m:e>
                        <m:sub>
                          <m:r>
                            <a:rPr lang="en-US" altLang="en-US" b="0" i="1" dirty="0" smtClean="0">
                              <a:latin typeface="Cambria Math"/>
                              <a:sym typeface="Symbol" pitchFamily="18" charset="2"/>
                            </a:rPr>
                            <m:t>𝐴</m:t>
                          </m:r>
                        </m:sub>
                      </m:sSub>
                      <m:r>
                        <a:rPr lang="en-US" altLang="en-US" b="0" i="1" dirty="0" smtClean="0">
                          <a:latin typeface="Cambria Math"/>
                          <a:sym typeface="Symbol" pitchFamily="18" charset="2"/>
                        </a:rPr>
                        <m:t>−</m:t>
                      </m:r>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a:sym typeface="Symbol" pitchFamily="18" charset="2"/>
                            </a:rPr>
                            <m:t>𝑉</m:t>
                          </m:r>
                        </m:e>
                        <m:sub>
                          <m:r>
                            <a:rPr lang="en-US" altLang="en-US" b="0" i="1" dirty="0" smtClean="0">
                              <a:latin typeface="Cambria Math"/>
                              <a:sym typeface="Symbol" pitchFamily="18" charset="2"/>
                            </a:rPr>
                            <m:t>𝐵</m:t>
                          </m:r>
                        </m:sub>
                      </m:sSub>
                      <m:r>
                        <a:rPr lang="en-US" altLang="en-US" i="1" dirty="0" smtClean="0">
                          <a:latin typeface="Cambria Math"/>
                          <a:sym typeface="Symbol" pitchFamily="18" charset="2"/>
                        </a:rPr>
                        <m:t>=</m:t>
                      </m:r>
                      <m:r>
                        <a:rPr lang="en-US" altLang="en-US" b="0" i="1" dirty="0" smtClean="0">
                          <a:latin typeface="Cambria Math"/>
                          <a:sym typeface="Symbol" pitchFamily="18" charset="2"/>
                        </a:rPr>
                        <m:t>−</m:t>
                      </m:r>
                      <m:f>
                        <m:fPr>
                          <m:ctrlPr>
                            <a:rPr lang="en-US" altLang="en-US" i="1" dirty="0" smtClean="0">
                              <a:latin typeface="Cambria Math" panose="02040503050406030204" pitchFamily="18" charset="0"/>
                              <a:sym typeface="Symbol" pitchFamily="18" charset="2"/>
                            </a:rPr>
                          </m:ctrlPr>
                        </m:fPr>
                        <m:num>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a:sym typeface="Symbol" pitchFamily="18" charset="2"/>
                                </a:rPr>
                                <m:t>𝑊</m:t>
                              </m:r>
                            </m:e>
                            <m:sub>
                              <m:r>
                                <a:rPr lang="en-US" altLang="en-US" b="0" i="1" dirty="0" smtClean="0">
                                  <a:latin typeface="Cambria Math"/>
                                  <a:sym typeface="Symbol" pitchFamily="18" charset="2"/>
                                </a:rPr>
                                <m:t>𝐵𝐴</m:t>
                              </m:r>
                            </m:sub>
                          </m:sSub>
                        </m:num>
                        <m:den>
                          <m:sSub>
                            <m:sSubPr>
                              <m:ctrlPr>
                                <a:rPr lang="en-US" altLang="en-US" b="0" i="1" dirty="0" smtClean="0">
                                  <a:latin typeface="Cambria Math" panose="02040503050406030204" pitchFamily="18" charset="0"/>
                                  <a:sym typeface="Symbol" pitchFamily="18" charset="2"/>
                                </a:rPr>
                              </m:ctrlPr>
                            </m:sSubPr>
                            <m:e>
                              <m:r>
                                <a:rPr lang="en-US" altLang="en-US" i="1" dirty="0" smtClean="0">
                                  <a:latin typeface="Cambria Math"/>
                                  <a:sym typeface="Symbol" pitchFamily="18" charset="2"/>
                                </a:rPr>
                                <m:t>𝑞</m:t>
                              </m:r>
                            </m:e>
                            <m:sub>
                              <m:r>
                                <a:rPr lang="en-US" altLang="en-US" b="0" i="1" dirty="0" smtClean="0">
                                  <a:latin typeface="Cambria Math"/>
                                  <a:sym typeface="Symbol" pitchFamily="18" charset="2"/>
                                </a:rPr>
                                <m:t>0</m:t>
                              </m:r>
                            </m:sub>
                          </m:sSub>
                        </m:den>
                      </m:f>
                      <m:r>
                        <a:rPr lang="en-US" altLang="en-US" i="1" dirty="0" smtClean="0">
                          <a:latin typeface="Cambria Math"/>
                          <a:sym typeface="Symbol" pitchFamily="18" charset="2"/>
                        </a:rPr>
                        <m:t>=</m:t>
                      </m:r>
                      <m:f>
                        <m:fPr>
                          <m:ctrlPr>
                            <a:rPr lang="en-US" altLang="en-US" b="0" i="1" dirty="0" smtClean="0">
                              <a:latin typeface="Cambria Math" panose="02040503050406030204" pitchFamily="18" charset="0"/>
                              <a:sym typeface="Symbol" pitchFamily="18" charset="2"/>
                            </a:rPr>
                          </m:ctrlPr>
                        </m:fPr>
                        <m:num>
                          <m:r>
                            <a:rPr lang="en-US" altLang="en-US" i="1" dirty="0" smtClean="0">
                              <a:latin typeface="Cambria Math"/>
                              <a:sym typeface="Symbol" pitchFamily="18" charset="2"/>
                            </a:rPr>
                            <m:t>5</m:t>
                          </m:r>
                          <m:r>
                            <a:rPr lang="en-US" altLang="en-US" b="0"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−6</m:t>
                              </m:r>
                            </m:sup>
                          </m:sSup>
                          <m:r>
                            <a:rPr lang="en-US" altLang="en-US" b="0" i="1" dirty="0" smtClean="0">
                              <a:latin typeface="Cambria Math"/>
                              <a:sym typeface="Symbol" pitchFamily="18" charset="2"/>
                            </a:rPr>
                            <m:t> </m:t>
                          </m:r>
                          <m:r>
                            <a:rPr lang="en-US" altLang="en-US" i="1" dirty="0" smtClean="0">
                              <a:latin typeface="Cambria Math"/>
                              <a:sym typeface="Symbol" pitchFamily="18" charset="2"/>
                            </a:rPr>
                            <m:t>𝐽</m:t>
                          </m:r>
                        </m:num>
                        <m:den>
                          <m:r>
                            <a:rPr lang="en-US" altLang="en-US" i="1" dirty="0" smtClean="0">
                              <a:latin typeface="Cambria Math"/>
                              <a:sym typeface="Symbol" pitchFamily="18" charset="2"/>
                            </a:rPr>
                            <m:t>2</m:t>
                          </m:r>
                          <m:r>
                            <a:rPr lang="en-US" altLang="en-US" b="0" i="1" dirty="0" smtClean="0">
                              <a:latin typeface="Cambria Math"/>
                              <a:sym typeface="Symbol" pitchFamily="18" charset="2"/>
                            </a:rPr>
                            <m:t>×</m:t>
                          </m:r>
                          <m:sSup>
                            <m:sSupPr>
                              <m:ctrlPr>
                                <a:rPr lang="en-US" altLang="en-US" b="0" i="1" dirty="0" smtClean="0">
                                  <a:latin typeface="Cambria Math" panose="02040503050406030204" pitchFamily="18" charset="0"/>
                                  <a:sym typeface="Symbol" pitchFamily="18" charset="2"/>
                                </a:rPr>
                              </m:ctrlPr>
                            </m:sSupPr>
                            <m:e>
                              <m:r>
                                <a:rPr lang="en-US" altLang="en-US" i="1" dirty="0" smtClean="0">
                                  <a:latin typeface="Cambria Math"/>
                                  <a:sym typeface="Symbol" pitchFamily="18" charset="2"/>
                                </a:rPr>
                                <m:t>10</m:t>
                              </m:r>
                            </m:e>
                            <m:sup>
                              <m:r>
                                <a:rPr lang="en-US" altLang="en-US" b="0" i="1" dirty="0" smtClean="0">
                                  <a:latin typeface="Cambria Math"/>
                                  <a:sym typeface="Symbol" pitchFamily="18" charset="2"/>
                                </a:rPr>
                                <m:t>−10</m:t>
                              </m:r>
                            </m:sup>
                          </m:sSup>
                          <m:r>
                            <a:rPr lang="en-US" altLang="en-US" b="0" i="1" dirty="0" smtClean="0">
                              <a:latin typeface="Cambria Math"/>
                              <a:sym typeface="Symbol" pitchFamily="18" charset="2"/>
                            </a:rPr>
                            <m:t> </m:t>
                          </m:r>
                          <m:r>
                            <a:rPr lang="en-US" altLang="en-US" i="1" dirty="0" smtClean="0">
                              <a:latin typeface="Cambria Math"/>
                              <a:sym typeface="Symbol" pitchFamily="18" charset="2"/>
                            </a:rPr>
                            <m:t>𝐶</m:t>
                          </m:r>
                        </m:den>
                      </m:f>
                      <m:r>
                        <a:rPr lang="en-US" altLang="en-US" i="1" dirty="0" smtClean="0">
                          <a:latin typeface="Cambria Math"/>
                          <a:sym typeface="Symbol" pitchFamily="18" charset="2"/>
                        </a:rPr>
                        <m:t>=25000 </m:t>
                      </m:r>
                      <m:r>
                        <a:rPr lang="en-US" altLang="en-US" i="1" dirty="0" smtClean="0">
                          <a:latin typeface="Cambria Math"/>
                          <a:sym typeface="Symbol" pitchFamily="18" charset="2"/>
                        </a:rPr>
                        <m:t>𝑉</m:t>
                      </m:r>
                    </m:oMath>
                  </m:oMathPara>
                </a14:m>
                <a:endParaRPr lang="en-US" altLang="en-US" dirty="0">
                  <a:latin typeface="Arial" pitchFamily="34" charset="0"/>
                  <a:sym typeface="Symbol" pitchFamily="18" charset="2"/>
                </a:endParaRPr>
              </a:p>
            </p:txBody>
          </p:sp>
        </mc:Choice>
        <mc:Fallback xmlns="">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𝐸𝑃𝐸: 𝑊</a:t>
                </a:r>
                <a:r>
                  <a:rPr lang="en-US" altLang="en-US" b="0" i="0" dirty="0" smtClean="0">
                    <a:latin typeface="Cambria Math"/>
                  </a:rPr>
                  <a:t>_𝐴𝐵</a:t>
                </a:r>
                <a:r>
                  <a:rPr lang="en-US" altLang="en-US" i="0" dirty="0" smtClean="0">
                    <a:latin typeface="Cambria Math"/>
                  </a:rPr>
                  <a:t>=</a:t>
                </a:r>
                <a:r>
                  <a:rPr lang="en-US" altLang="en-US" b="0" i="0" dirty="0" smtClean="0">
                    <a:latin typeface="Cambria Math"/>
                  </a:rPr>
                  <a:t>−𝑊_𝐵𝐴=</a:t>
                </a:r>
                <a:r>
                  <a:rPr lang="en-US" altLang="en-US" i="0" dirty="0" smtClean="0">
                    <a:latin typeface="Cambria Math"/>
                    <a:sym typeface="Symbol" pitchFamily="18" charset="2"/>
                  </a:rPr>
                  <a:t>𝐸𝑃𝐸</a:t>
                </a:r>
                <a:r>
                  <a:rPr lang="en-US" altLang="en-US" b="0" i="0" dirty="0" smtClean="0">
                    <a:latin typeface="Cambria Math"/>
                    <a:sym typeface="Symbol" pitchFamily="18" charset="2"/>
                  </a:rPr>
                  <a:t>_𝐴−</a:t>
                </a:r>
                <a:r>
                  <a:rPr lang="en-US" altLang="en-US" i="0" dirty="0" smtClean="0">
                    <a:latin typeface="Cambria Math"/>
                    <a:sym typeface="Symbol" pitchFamily="18" charset="2"/>
                  </a:rPr>
                  <a:t>𝐸𝑃𝐸</a:t>
                </a:r>
                <a:r>
                  <a:rPr lang="en-US" altLang="en-US" b="0" i="0" dirty="0" smtClean="0">
                    <a:latin typeface="Cambria Math"/>
                    <a:sym typeface="Symbol" pitchFamily="18" charset="2"/>
                  </a:rPr>
                  <a:t>_𝐵</a:t>
                </a:r>
                <a:r>
                  <a:rPr lang="en-US" altLang="en-US" i="0" dirty="0" smtClean="0">
                    <a:latin typeface="Cambria Math"/>
                    <a:sym typeface="Symbol" pitchFamily="18" charset="2"/>
                  </a:rPr>
                  <a:t>=5</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〗^(−6) </a:t>
                </a:r>
                <a:r>
                  <a:rPr lang="en-US" altLang="en-US" i="0" dirty="0" smtClean="0">
                    <a:latin typeface="Cambria Math"/>
                    <a:sym typeface="Symbol" pitchFamily="18" charset="2"/>
                  </a:rPr>
                  <a:t> 𝐽</a:t>
                </a:r>
                <a:endParaRPr lang="en-US" altLang="en-US" dirty="0" smtClean="0">
                  <a:latin typeface="Arial" pitchFamily="34" charset="0"/>
                  <a:sym typeface="Symbol" pitchFamily="18" charset="2"/>
                </a:endParaRPr>
              </a:p>
              <a:p>
                <a:pPr eaLnBrk="1" hangingPunct="1"/>
                <a:r>
                  <a:rPr lang="en-US" altLang="en-US" i="0" dirty="0" smtClean="0">
                    <a:latin typeface="Cambria Math"/>
                    <a:sym typeface="Symbol" pitchFamily="18" charset="2"/>
                  </a:rPr>
                  <a:t>𝑉: 𝑉</a:t>
                </a:r>
                <a:r>
                  <a:rPr lang="en-US" altLang="en-US" b="0" i="0" dirty="0" smtClean="0">
                    <a:latin typeface="Cambria Math"/>
                    <a:sym typeface="Symbol" pitchFamily="18" charset="2"/>
                  </a:rPr>
                  <a:t>_𝐴−</a:t>
                </a:r>
                <a:r>
                  <a:rPr lang="en-US" altLang="en-US" i="0" dirty="0" smtClean="0">
                    <a:latin typeface="Cambria Math"/>
                    <a:sym typeface="Symbol" pitchFamily="18" charset="2"/>
                  </a:rPr>
                  <a:t>𝑉</a:t>
                </a:r>
                <a:r>
                  <a:rPr lang="en-US" altLang="en-US" b="0" i="0" dirty="0" smtClean="0">
                    <a:latin typeface="Cambria Math"/>
                    <a:sym typeface="Symbol" pitchFamily="18" charset="2"/>
                  </a:rPr>
                  <a:t>_𝐵</a:t>
                </a:r>
                <a:r>
                  <a:rPr lang="en-US" altLang="en-US" i="0" dirty="0" smtClean="0">
                    <a:latin typeface="Cambria Math"/>
                    <a:sym typeface="Symbol" pitchFamily="18" charset="2"/>
                  </a:rPr>
                  <a:t>=</a:t>
                </a:r>
                <a:r>
                  <a:rPr lang="en-US" altLang="en-US" b="0" i="0" dirty="0" smtClean="0">
                    <a:latin typeface="Cambria Math"/>
                    <a:sym typeface="Symbol" pitchFamily="18" charset="2"/>
                  </a:rPr>
                  <a:t>−</a:t>
                </a:r>
                <a:r>
                  <a:rPr lang="en-US" altLang="en-US" i="0" dirty="0" smtClean="0">
                    <a:latin typeface="Cambria Math"/>
                    <a:sym typeface="Symbol" pitchFamily="18" charset="2"/>
                  </a:rPr>
                  <a:t>𝑊</a:t>
                </a:r>
                <a:r>
                  <a:rPr lang="en-US" altLang="en-US" b="0" i="0" dirty="0" smtClean="0">
                    <a:latin typeface="Cambria Math"/>
                    <a:sym typeface="Symbol" pitchFamily="18" charset="2"/>
                  </a:rPr>
                  <a:t>_𝐵𝐴/</a:t>
                </a:r>
                <a:r>
                  <a:rPr lang="en-US" altLang="en-US" i="0" dirty="0" smtClean="0">
                    <a:latin typeface="Cambria Math"/>
                    <a:sym typeface="Symbol" pitchFamily="18" charset="2"/>
                  </a:rPr>
                  <a:t>𝑞</a:t>
                </a:r>
                <a:r>
                  <a:rPr lang="en-US" altLang="en-US" b="0" i="0" dirty="0" smtClean="0">
                    <a:latin typeface="Cambria Math"/>
                    <a:sym typeface="Symbol" pitchFamily="18" charset="2"/>
                  </a:rPr>
                  <a:t>_0 </a:t>
                </a:r>
                <a:r>
                  <a:rPr lang="en-US" altLang="en-US" i="0" dirty="0" smtClean="0">
                    <a:latin typeface="Cambria Math"/>
                    <a:sym typeface="Symbol" pitchFamily="18" charset="2"/>
                  </a:rPr>
                  <a:t>=</a:t>
                </a:r>
                <a:r>
                  <a:rPr lang="en-US" altLang="en-US" b="0" i="0" dirty="0" smtClean="0">
                    <a:latin typeface="Cambria Math"/>
                    <a:sym typeface="Symbol" pitchFamily="18" charset="2"/>
                  </a:rPr>
                  <a:t>(</a:t>
                </a:r>
                <a:r>
                  <a:rPr lang="en-US" altLang="en-US" i="0" dirty="0" smtClean="0">
                    <a:latin typeface="Cambria Math"/>
                    <a:sym typeface="Symbol" pitchFamily="18" charset="2"/>
                  </a:rPr>
                  <a:t>5</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〗^(−6)  </a:t>
                </a:r>
                <a:r>
                  <a:rPr lang="en-US" altLang="en-US" i="0" dirty="0" smtClean="0">
                    <a:latin typeface="Cambria Math"/>
                    <a:sym typeface="Symbol" pitchFamily="18" charset="2"/>
                  </a:rPr>
                  <a:t>𝐽</a:t>
                </a:r>
                <a:r>
                  <a:rPr lang="en-US" altLang="en-US" b="0" i="0" dirty="0" smtClean="0">
                    <a:latin typeface="Cambria Math"/>
                    <a:sym typeface="Symbol" pitchFamily="18" charset="2"/>
                  </a:rPr>
                  <a:t>)/(</a:t>
                </a:r>
                <a:r>
                  <a:rPr lang="en-US" altLang="en-US" i="0" dirty="0" smtClean="0">
                    <a:latin typeface="Cambria Math"/>
                    <a:sym typeface="Symbol" pitchFamily="18" charset="2"/>
                  </a:rPr>
                  <a:t>2</a:t>
                </a:r>
                <a:r>
                  <a:rPr lang="en-US" altLang="en-US" b="0" i="0" dirty="0" smtClean="0">
                    <a:latin typeface="Cambria Math"/>
                    <a:sym typeface="Symbol" pitchFamily="18" charset="2"/>
                  </a:rPr>
                  <a:t>×〖</a:t>
                </a:r>
                <a:r>
                  <a:rPr lang="en-US" altLang="en-US" i="0" dirty="0" smtClean="0">
                    <a:latin typeface="Cambria Math"/>
                    <a:sym typeface="Symbol" pitchFamily="18" charset="2"/>
                  </a:rPr>
                  <a:t>10</a:t>
                </a:r>
                <a:r>
                  <a:rPr lang="en-US" altLang="en-US" b="0" i="0" dirty="0" smtClean="0">
                    <a:latin typeface="Cambria Math"/>
                    <a:sym typeface="Symbol" pitchFamily="18" charset="2"/>
                  </a:rPr>
                  <a:t>〗^(−10)  </a:t>
                </a:r>
                <a:r>
                  <a:rPr lang="en-US" altLang="en-US" i="0" dirty="0" smtClean="0">
                    <a:latin typeface="Cambria Math"/>
                    <a:sym typeface="Symbol" pitchFamily="18" charset="2"/>
                  </a:rPr>
                  <a:t>𝐶</a:t>
                </a:r>
                <a:r>
                  <a:rPr lang="en-US" altLang="en-US" b="0" i="0" dirty="0" smtClean="0">
                    <a:latin typeface="Cambria Math"/>
                    <a:sym typeface="Symbol" pitchFamily="18" charset="2"/>
                  </a:rPr>
                  <a:t>)</a:t>
                </a:r>
                <a:r>
                  <a:rPr lang="en-US" altLang="en-US" i="0" dirty="0" smtClean="0">
                    <a:latin typeface="Cambria Math"/>
                    <a:sym typeface="Symbol" pitchFamily="18" charset="2"/>
                  </a:rPr>
                  <a:t>=25000 𝑉</a:t>
                </a:r>
                <a:endParaRPr lang="en-US" altLang="en-US" dirty="0" smtClean="0">
                  <a:latin typeface="Arial" pitchFamily="34" charset="0"/>
                  <a:sym typeface="Symbol" pitchFamily="18" charset="2"/>
                </a:endParaRPr>
              </a:p>
            </p:txBody>
          </p:sp>
        </mc:Fallback>
      </mc:AlternateContent>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DFBA4B8-02E3-4E41-A45D-CB39BFE08C6D}" type="slidenum">
              <a:rPr lang="en-US" altLang="en-US" smtClean="0">
                <a:latin typeface="Arial" pitchFamily="34" charset="0"/>
              </a:rPr>
              <a:pPr/>
              <a:t>52</a:t>
            </a:fld>
            <a:endParaRPr lang="en-US" altLang="en-US">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1764F8C-DB41-44B6-9872-B9F61B8DB026}" type="slidenum">
              <a:rPr lang="en-US" altLang="en-US" smtClean="0">
                <a:latin typeface="Arial" pitchFamily="34" charset="0"/>
              </a:rPr>
              <a:pPr/>
              <a:t>53</a:t>
            </a:fld>
            <a:endParaRPr lang="en-US" altLang="en-US">
              <a:latin typeface="Arial" pitchFamily="34" charset="0"/>
            </a:endParaRPr>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B has the lowest potential.  (positive accelerate to it and slows after passing)</a:t>
            </a:r>
          </a:p>
          <a:p>
            <a:pPr eaLnBrk="1" hangingPunct="1"/>
            <a:r>
              <a:rPr lang="en-US" altLang="en-US">
                <a:latin typeface="Arial" pitchFamily="34" charset="0"/>
              </a:rPr>
              <a:t>C has next lowest potential.  (while the distance was the same, the charge didn’t stop)</a:t>
            </a:r>
          </a:p>
          <a:p>
            <a:pPr eaLnBrk="1" hangingPunct="1"/>
            <a:r>
              <a:rPr lang="en-US" altLang="en-US">
                <a:latin typeface="Arial" pitchFamily="34" charset="0"/>
              </a:rPr>
              <a:t>A has the highest potential.</a:t>
            </a:r>
          </a:p>
          <a:p>
            <a:pPr eaLnBrk="1" hangingPunct="1"/>
            <a:r>
              <a:rPr lang="en-US" altLang="en-US">
                <a:latin typeface="Arial" pitchFamily="34" charset="0"/>
              </a:rPr>
              <a:t>Negative charge will accelerate towards the highest potential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031A895-07EB-4F5A-9FB5-B84FE968CC64}" type="slidenum">
              <a:rPr lang="en-US" altLang="en-US" smtClean="0">
                <a:latin typeface="Arial" pitchFamily="34" charset="0"/>
              </a:rPr>
              <a:pPr/>
              <a:t>54</a:t>
            </a:fld>
            <a:endParaRPr lang="en-US" altLang="en-US">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1137E62-655F-4B3D-B6A3-B725B165E2C5}" type="slidenum">
              <a:rPr lang="en-US" altLang="en-US" smtClean="0">
                <a:latin typeface="Arial" pitchFamily="34" charset="0"/>
              </a:rPr>
              <a:pPr/>
              <a:t>55</a:t>
            </a:fld>
            <a:endParaRPr lang="en-US" altLang="en-US">
              <a:latin typeface="Arial" pitchFamily="34" charset="0"/>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If you are looking for the change in electrical potential energy multiply the potential difference by the charge</a:t>
            </a:r>
          </a:p>
          <a:p>
            <a:pPr eaLnBrk="1" hangingPunct="1"/>
            <a:r>
              <a:rPr lang="en-US" altLang="en-US">
                <a:latin typeface="Arial" pitchFamily="34" charset="0"/>
              </a:rPr>
              <a:t>Conservation of energy is where the initial E = final E of all types including GPE, EPE, KE, etc</a:t>
            </a:r>
          </a:p>
          <a:p>
            <a:pPr eaLnBrk="1" hangingPunct="1"/>
            <a:endParaRPr lang="en-US" altLang="en-US">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95776AE-B406-4453-B1E4-3CCBD3CB0CF5}" type="slidenum">
              <a:rPr lang="en-US" altLang="en-US" smtClean="0">
                <a:latin typeface="Arial" pitchFamily="34" charset="0"/>
              </a:rPr>
              <a:pPr/>
              <a:t>56</a:t>
            </a:fld>
            <a:endParaRPr lang="en-US" altLang="en-US">
              <a:latin typeface="Arial" pitchFamily="34" charset="0"/>
            </a:endParaRPr>
          </a:p>
        </p:txBody>
      </p:sp>
      <p:sp>
        <p:nvSpPr>
          <p:cNvPr id="32771"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32772"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m:rPr>
                          <m:nor/>
                        </m:rPr>
                        <a:rPr lang="en-US" altLang="en-US" i="0" dirty="0" smtClean="0">
                          <a:latin typeface="Cambria Math"/>
                        </a:rPr>
                        <m:t>Conservation</m:t>
                      </m:r>
                      <m:r>
                        <m:rPr>
                          <m:nor/>
                        </m:rPr>
                        <a:rPr lang="en-US" altLang="en-US" i="0" dirty="0" smtClean="0">
                          <a:latin typeface="Cambria Math"/>
                        </a:rPr>
                        <m:t> </m:t>
                      </m:r>
                      <m:r>
                        <m:rPr>
                          <m:nor/>
                        </m:rPr>
                        <a:rPr lang="en-US" altLang="en-US" i="0" dirty="0" smtClean="0">
                          <a:latin typeface="Cambria Math"/>
                        </a:rPr>
                        <m:t>of</m:t>
                      </m:r>
                      <m:r>
                        <m:rPr>
                          <m:nor/>
                        </m:rPr>
                        <a:rPr lang="en-US" altLang="en-US" i="0" dirty="0" smtClean="0">
                          <a:latin typeface="Cambria Math"/>
                        </a:rPr>
                        <m:t> </m:t>
                      </m:r>
                      <m:r>
                        <m:rPr>
                          <m:nor/>
                        </m:rPr>
                        <a:rPr lang="en-US" altLang="en-US" i="0" dirty="0" smtClean="0">
                          <a:latin typeface="Cambria Math"/>
                        </a:rPr>
                        <m:t>Energy</m:t>
                      </m:r>
                    </m:oMath>
                  </m:oMathPara>
                </a14:m>
                <a:endParaRPr lang="en-US" altLang="en-US" dirty="0">
                  <a:latin typeface="Arial" pitchFamily="34" charset="0"/>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𝐸</m:t>
                      </m:r>
                      <m:r>
                        <a:rPr lang="en-US" altLang="en-US" i="1" dirty="0" smtClean="0">
                          <a:latin typeface="Cambria Math"/>
                        </a:rPr>
                        <m:t>=</m:t>
                      </m:r>
                      <m:r>
                        <a:rPr lang="en-US" altLang="en-US" i="1" dirty="0" smtClean="0">
                          <a:latin typeface="Cambria Math"/>
                        </a:rPr>
                        <m:t>𝐾𝐸</m:t>
                      </m:r>
                      <m:r>
                        <a:rPr lang="en-US" altLang="en-US" i="1" dirty="0" smtClean="0">
                          <a:latin typeface="Cambria Math"/>
                        </a:rPr>
                        <m:t>+</m:t>
                      </m:r>
                      <m:r>
                        <a:rPr lang="en-US" altLang="en-US" i="1" dirty="0" smtClean="0">
                          <a:latin typeface="Cambria Math"/>
                        </a:rPr>
                        <m:t>𝐺𝑃𝐸</m:t>
                      </m:r>
                      <m:r>
                        <a:rPr lang="en-US" altLang="en-US" i="1" dirty="0" smtClean="0">
                          <a:latin typeface="Cambria Math"/>
                        </a:rPr>
                        <m:t>+</m:t>
                      </m:r>
                      <m:r>
                        <a:rPr lang="en-US" altLang="en-US" i="1" dirty="0" smtClean="0">
                          <a:latin typeface="Cambria Math"/>
                        </a:rPr>
                        <m:t>𝐸𝑃𝐸</m:t>
                      </m:r>
                    </m:oMath>
                  </m:oMathPara>
                </a14:m>
                <a:endParaRPr lang="en-US" altLang="en-US" dirty="0">
                  <a:latin typeface="Arial" pitchFamily="34" charset="0"/>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𝐹𝑖𝑛𝑎𝑙</m:t>
                      </m:r>
                      <m:r>
                        <a:rPr lang="en-US" altLang="en-US" i="1" dirty="0" smtClean="0">
                          <a:latin typeface="Cambria Math"/>
                        </a:rPr>
                        <m:t>=</m:t>
                      </m:r>
                      <m:r>
                        <a:rPr lang="en-US" altLang="en-US" i="1" dirty="0" smtClean="0">
                          <a:latin typeface="Cambria Math"/>
                        </a:rPr>
                        <m:t>𝑖𝑛𝑖𝑡𝑖𝑎𝑙</m:t>
                      </m:r>
                    </m:oMath>
                  </m:oMathPara>
                </a14:m>
                <a:endParaRPr lang="en-US" altLang="en-US" dirty="0">
                  <a:latin typeface="Arial" pitchFamily="34" charset="0"/>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𝐾</m:t>
                      </m:r>
                      <m:sSub>
                        <m:sSubPr>
                          <m:ctrlPr>
                            <a:rPr lang="en-US" altLang="en-US" b="0" i="1" dirty="0" smtClean="0">
                              <a:latin typeface="Cambria Math" panose="02040503050406030204" pitchFamily="18" charset="0"/>
                            </a:rPr>
                          </m:ctrlPr>
                        </m:sSubPr>
                        <m:e>
                          <m:r>
                            <a:rPr lang="en-US" altLang="en-US" b="0" i="1" dirty="0" smtClean="0">
                              <a:latin typeface="Cambria Math"/>
                            </a:rPr>
                            <m:t>𝐸</m:t>
                          </m:r>
                        </m:e>
                        <m:sub>
                          <m:r>
                            <a:rPr lang="en-US" altLang="en-US" b="0" i="1" dirty="0" smtClean="0">
                              <a:latin typeface="Cambria Math"/>
                            </a:rPr>
                            <m:t>𝑓</m:t>
                          </m:r>
                        </m:sub>
                      </m:sSub>
                      <m:r>
                        <a:rPr lang="en-US" altLang="en-US" i="1" dirty="0" smtClean="0">
                          <a:latin typeface="Cambria Math"/>
                        </a:rPr>
                        <m:t>+</m:t>
                      </m:r>
                      <m:d>
                        <m:dPr>
                          <m:ctrlPr>
                            <a:rPr lang="en-US" altLang="en-US" i="1" dirty="0" smtClean="0">
                              <a:latin typeface="Cambria Math" panose="02040503050406030204" pitchFamily="18" charset="0"/>
                            </a:rPr>
                          </m:ctrlPr>
                        </m:dPr>
                        <m:e>
                          <m:r>
                            <a:rPr lang="en-US" altLang="en-US" i="1" dirty="0" smtClean="0">
                              <a:latin typeface="Cambria Math"/>
                            </a:rPr>
                            <m:t>9.11</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−31</m:t>
                              </m:r>
                            </m:sup>
                          </m:sSup>
                          <m:r>
                            <a:rPr lang="en-US" altLang="en-US" b="0" i="1" dirty="0" smtClean="0">
                              <a:latin typeface="Cambria Math"/>
                            </a:rPr>
                            <m:t> </m:t>
                          </m:r>
                          <m:r>
                            <a:rPr lang="en-US" altLang="en-US" i="1" dirty="0" smtClean="0">
                              <a:latin typeface="Cambria Math"/>
                            </a:rPr>
                            <m:t>𝑘𝑔</m:t>
                          </m:r>
                        </m:e>
                      </m:d>
                      <m:d>
                        <m:dPr>
                          <m:ctrlPr>
                            <a:rPr lang="en-US" altLang="en-US" i="1" dirty="0" smtClean="0">
                              <a:latin typeface="Cambria Math" panose="02040503050406030204" pitchFamily="18" charset="0"/>
                            </a:rPr>
                          </m:ctrlPr>
                        </m:dPr>
                        <m:e>
                          <m:r>
                            <a:rPr lang="en-US" altLang="en-US" i="1" dirty="0" smtClean="0">
                              <a:latin typeface="Cambria Math"/>
                            </a:rPr>
                            <m:t>9.8</m:t>
                          </m:r>
                          <m:f>
                            <m:fPr>
                              <m:ctrlPr>
                                <a:rPr lang="en-US" altLang="en-US" i="1" dirty="0" smtClean="0">
                                  <a:latin typeface="Cambria Math" panose="02040503050406030204" pitchFamily="18" charset="0"/>
                                </a:rPr>
                              </m:ctrlPr>
                            </m:fPr>
                            <m:num>
                              <m:r>
                                <a:rPr lang="en-US" altLang="en-US" i="1" dirty="0" smtClean="0">
                                  <a:latin typeface="Cambria Math"/>
                                </a:rPr>
                                <m:t>𝑚</m:t>
                              </m:r>
                            </m:num>
                            <m:den>
                              <m:sSup>
                                <m:sSupPr>
                                  <m:ctrlPr>
                                    <a:rPr lang="en-US" altLang="en-US" b="0" i="1" dirty="0" smtClean="0">
                                      <a:latin typeface="Cambria Math" panose="02040503050406030204" pitchFamily="18" charset="0"/>
                                    </a:rPr>
                                  </m:ctrlPr>
                                </m:sSupPr>
                                <m:e>
                                  <m:r>
                                    <a:rPr lang="en-US" altLang="en-US" i="1" dirty="0" smtClean="0">
                                      <a:latin typeface="Cambria Math"/>
                                    </a:rPr>
                                    <m:t>𝑠</m:t>
                                  </m:r>
                                </m:e>
                                <m:sup>
                                  <m:r>
                                    <a:rPr lang="en-US" altLang="en-US" b="0" i="1" dirty="0" smtClean="0">
                                      <a:latin typeface="Cambria Math"/>
                                    </a:rPr>
                                    <m:t>2</m:t>
                                  </m:r>
                                </m:sup>
                              </m:sSup>
                            </m:den>
                          </m:f>
                        </m:e>
                      </m:d>
                      <m:d>
                        <m:dPr>
                          <m:ctrlPr>
                            <a:rPr lang="en-US" altLang="en-US" b="0" i="1" dirty="0" smtClean="0">
                              <a:latin typeface="Cambria Math" panose="02040503050406030204" pitchFamily="18" charset="0"/>
                            </a:rPr>
                          </m:ctrlPr>
                        </m:dPr>
                        <m:e>
                          <m:r>
                            <a:rPr lang="en-US" altLang="en-US" i="1" dirty="0" smtClean="0">
                              <a:latin typeface="Cambria Math"/>
                            </a:rPr>
                            <m:t>500</m:t>
                          </m:r>
                          <m:r>
                            <a:rPr lang="en-US" altLang="en-US" i="1" dirty="0" smtClean="0">
                              <a:latin typeface="Cambria Math"/>
                            </a:rPr>
                            <m:t>𝑚</m:t>
                          </m:r>
                        </m:e>
                      </m:d>
                      <m:r>
                        <a:rPr lang="en-US" altLang="en-US" i="1" dirty="0" smtClean="0">
                          <a:latin typeface="Cambria Math"/>
                        </a:rPr>
                        <m:t>+</m:t>
                      </m:r>
                      <m:d>
                        <m:dPr>
                          <m:ctrlPr>
                            <a:rPr lang="en-US" altLang="en-US" i="1" dirty="0" smtClean="0">
                              <a:latin typeface="Cambria Math" panose="02040503050406030204" pitchFamily="18" charset="0"/>
                            </a:rPr>
                          </m:ctrlPr>
                        </m:dPr>
                        <m:e>
                          <m:r>
                            <a:rPr lang="en-US" altLang="en-US" i="1" dirty="0" smtClean="0">
                              <a:latin typeface="Cambria Math"/>
                            </a:rPr>
                            <m:t>1</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7</m:t>
                              </m:r>
                            </m:sup>
                          </m:sSup>
                          <m:r>
                            <a:rPr lang="en-US" altLang="en-US" b="0" i="1" dirty="0" smtClean="0">
                              <a:latin typeface="Cambria Math"/>
                            </a:rPr>
                            <m:t> </m:t>
                          </m:r>
                          <m:r>
                            <a:rPr lang="en-US" altLang="en-US" i="1" dirty="0" smtClean="0">
                              <a:latin typeface="Cambria Math"/>
                            </a:rPr>
                            <m:t>𝑉</m:t>
                          </m:r>
                        </m:e>
                      </m:d>
                      <m:d>
                        <m:dPr>
                          <m:ctrlPr>
                            <a:rPr lang="en-US" altLang="en-US" i="1" dirty="0" smtClean="0">
                              <a:latin typeface="Cambria Math" panose="02040503050406030204" pitchFamily="18" charset="0"/>
                            </a:rPr>
                          </m:ctrlPr>
                        </m:dPr>
                        <m:e>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−19</m:t>
                              </m:r>
                            </m:sup>
                          </m:sSup>
                          <m:r>
                            <a:rPr lang="en-US" altLang="en-US" b="0" i="1" dirty="0" smtClean="0">
                              <a:latin typeface="Cambria Math"/>
                            </a:rPr>
                            <m:t> </m:t>
                          </m:r>
                          <m:r>
                            <a:rPr lang="en-US" altLang="en-US" i="1" dirty="0" smtClean="0">
                              <a:latin typeface="Cambria Math"/>
                            </a:rPr>
                            <m:t>𝐶</m:t>
                          </m:r>
                        </m:e>
                      </m:d>
                      <m:r>
                        <a:rPr lang="en-US" altLang="en-US" i="1" dirty="0" smtClean="0">
                          <a:latin typeface="Cambria Math"/>
                        </a:rPr>
                        <m:t>=0+0+0</m:t>
                      </m:r>
                    </m:oMath>
                  </m:oMathPara>
                </a14:m>
                <a:endParaRPr lang="en-US" altLang="en-US" dirty="0">
                  <a:latin typeface="Arial" pitchFamily="34" charset="0"/>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𝐾</m:t>
                      </m:r>
                      <m:sSub>
                        <m:sSubPr>
                          <m:ctrlPr>
                            <a:rPr lang="en-US" altLang="en-US" b="0" i="1" dirty="0" smtClean="0">
                              <a:latin typeface="Cambria Math" panose="02040503050406030204" pitchFamily="18" charset="0"/>
                            </a:rPr>
                          </m:ctrlPr>
                        </m:sSubPr>
                        <m:e>
                          <m:r>
                            <a:rPr lang="en-US" altLang="en-US" b="0" i="1" dirty="0" smtClean="0">
                              <a:latin typeface="Cambria Math"/>
                            </a:rPr>
                            <m:t>𝐸</m:t>
                          </m:r>
                        </m:e>
                        <m:sub>
                          <m:r>
                            <a:rPr lang="en-US" altLang="en-US" b="0" i="1" dirty="0" smtClean="0">
                              <a:latin typeface="Cambria Math"/>
                            </a:rPr>
                            <m:t>𝑓</m:t>
                          </m:r>
                        </m:sub>
                      </m:sSub>
                      <m:r>
                        <a:rPr lang="en-US" altLang="en-US" i="1" dirty="0" smtClean="0">
                          <a:latin typeface="Cambria Math"/>
                        </a:rPr>
                        <m:t>+4.46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−27</m:t>
                          </m:r>
                        </m:sup>
                      </m:sSup>
                      <m:r>
                        <a:rPr lang="en-US" altLang="en-US" b="0" i="1" dirty="0" smtClean="0">
                          <a:latin typeface="Cambria Math"/>
                        </a:rPr>
                        <m:t> </m:t>
                      </m:r>
                      <m:r>
                        <a:rPr lang="en-US" altLang="en-US" i="1" dirty="0" smtClean="0">
                          <a:latin typeface="Cambria Math"/>
                        </a:rPr>
                        <m:t>𝐽</m:t>
                      </m:r>
                      <m:r>
                        <a:rPr lang="en-US" altLang="en-US" b="0" i="1" dirty="0" smtClean="0">
                          <a:latin typeface="Cambria Math"/>
                        </a:rPr>
                        <m:t>−</m:t>
                      </m:r>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−12</m:t>
                          </m:r>
                        </m:sup>
                      </m:sSup>
                      <m:r>
                        <a:rPr lang="en-US" altLang="en-US" b="0" i="1" dirty="0" smtClean="0">
                          <a:latin typeface="Cambria Math"/>
                        </a:rPr>
                        <m:t> </m:t>
                      </m:r>
                      <m:r>
                        <a:rPr lang="en-US" altLang="en-US" i="1" dirty="0" smtClean="0">
                          <a:latin typeface="Cambria Math"/>
                        </a:rPr>
                        <m:t>𝐽</m:t>
                      </m:r>
                      <m:r>
                        <a:rPr lang="en-US" altLang="en-US" i="1" dirty="0" smtClean="0">
                          <a:latin typeface="Cambria Math"/>
                        </a:rPr>
                        <m:t>=0</m:t>
                      </m:r>
                    </m:oMath>
                  </m:oMathPara>
                </a14:m>
                <a:endParaRPr lang="en-US" altLang="en-US" dirty="0">
                  <a:latin typeface="Arial" pitchFamily="34" charset="0"/>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𝐾</m:t>
                      </m:r>
                      <m:sSub>
                        <m:sSubPr>
                          <m:ctrlPr>
                            <a:rPr lang="en-US" altLang="en-US" b="0" i="1" dirty="0" smtClean="0">
                              <a:latin typeface="Cambria Math" panose="02040503050406030204" pitchFamily="18" charset="0"/>
                            </a:rPr>
                          </m:ctrlPr>
                        </m:sSubPr>
                        <m:e>
                          <m:r>
                            <a:rPr lang="en-US" altLang="en-US" b="0" i="1" dirty="0" smtClean="0">
                              <a:latin typeface="Cambria Math"/>
                            </a:rPr>
                            <m:t>𝐸</m:t>
                          </m:r>
                        </m:e>
                        <m:sub>
                          <m:r>
                            <a:rPr lang="en-US" altLang="en-US" b="0" i="1" dirty="0" smtClean="0">
                              <a:latin typeface="Cambria Math"/>
                            </a:rPr>
                            <m:t>𝑓</m:t>
                          </m:r>
                        </m:sub>
                      </m:sSub>
                      <m:r>
                        <a:rPr lang="en-US" altLang="en-US" b="0" i="1" dirty="0" smtClean="0">
                          <a:latin typeface="Cambria Math"/>
                        </a:rPr>
                        <m:t>−</m:t>
                      </m:r>
                      <m:r>
                        <a:rPr lang="en-US" altLang="en-US" i="1" dirty="0" smtClean="0">
                          <a:latin typeface="Cambria Math"/>
                        </a:rPr>
                        <m:t>1.6</m:t>
                      </m:r>
                      <m:r>
                        <a:rPr lang="en-US" altLang="en-US" b="0" i="1" dirty="0" smtClean="0">
                          <a:latin typeface="Cambria Math"/>
                        </a:rPr>
                        <m:t>×</m:t>
                      </m:r>
                      <m:sSup>
                        <m:sSupPr>
                          <m:ctrlPr>
                            <a:rPr lang="en-US" altLang="en-US" b="0" i="1" dirty="0" smtClean="0">
                              <a:latin typeface="Cambria Math" panose="02040503050406030204" pitchFamily="18" charset="0"/>
                            </a:rPr>
                          </m:ctrlPr>
                        </m:sSupPr>
                        <m:e>
                          <m:r>
                            <a:rPr lang="en-US" altLang="en-US" i="1" dirty="0" smtClean="0">
                              <a:latin typeface="Cambria Math"/>
                            </a:rPr>
                            <m:t>10</m:t>
                          </m:r>
                        </m:e>
                        <m:sup>
                          <m:r>
                            <a:rPr lang="en-US" altLang="en-US" b="0" i="1" dirty="0" smtClean="0">
                              <a:latin typeface="Cambria Math"/>
                            </a:rPr>
                            <m:t>−12</m:t>
                          </m:r>
                        </m:sup>
                      </m:sSup>
                      <m:r>
                        <a:rPr lang="en-US" altLang="en-US" b="0" i="1" dirty="0" smtClean="0">
                          <a:latin typeface="Cambria Math"/>
                        </a:rPr>
                        <m:t> </m:t>
                      </m:r>
                      <m:r>
                        <a:rPr lang="en-US" altLang="en-US" i="1" dirty="0" smtClean="0">
                          <a:latin typeface="Cambria Math"/>
                        </a:rPr>
                        <m:t>𝐽</m:t>
                      </m:r>
                      <m:r>
                        <a:rPr lang="en-US" altLang="en-US" i="1" dirty="0" smtClean="0">
                          <a:latin typeface="Cambria Math"/>
                        </a:rPr>
                        <m:t>=0  </m:t>
                      </m:r>
                      <m:r>
                        <a:rPr lang="en-US" altLang="en-US" i="1" dirty="0" smtClean="0">
                          <a:latin typeface="Cambria Math"/>
                          <a:sym typeface="Wingdings" pitchFamily="2" charset="2"/>
                        </a:rPr>
                        <m:t>𝐾</m:t>
                      </m:r>
                      <m:sSub>
                        <m:sSubPr>
                          <m:ctrlPr>
                            <a:rPr lang="en-US" altLang="en-US" b="0" i="1" dirty="0" smtClean="0">
                              <a:latin typeface="Cambria Math" panose="02040503050406030204" pitchFamily="18" charset="0"/>
                              <a:sym typeface="Wingdings" pitchFamily="2" charset="2"/>
                            </a:rPr>
                          </m:ctrlPr>
                        </m:sSubPr>
                        <m:e>
                          <m:r>
                            <a:rPr lang="en-US" altLang="en-US" i="1" dirty="0" smtClean="0">
                              <a:latin typeface="Cambria Math"/>
                              <a:sym typeface="Wingdings" pitchFamily="2" charset="2"/>
                            </a:rPr>
                            <m:t>𝐸</m:t>
                          </m:r>
                        </m:e>
                        <m:sub>
                          <m:r>
                            <a:rPr lang="en-US" altLang="en-US" b="0" i="1" dirty="0" smtClean="0">
                              <a:latin typeface="Cambria Math"/>
                              <a:sym typeface="Wingdings" pitchFamily="2" charset="2"/>
                            </a:rPr>
                            <m:t>𝑓</m:t>
                          </m:r>
                        </m:sub>
                      </m:sSub>
                      <m:r>
                        <a:rPr lang="en-US" altLang="en-US" i="1" dirty="0" smtClean="0">
                          <a:latin typeface="Cambria Math"/>
                          <a:sym typeface="Wingdings" pitchFamily="2" charset="2"/>
                        </a:rPr>
                        <m:t>=1.6</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−12</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𝐽</m:t>
                      </m:r>
                    </m:oMath>
                  </m:oMathPara>
                </a14:m>
                <a:endParaRPr lang="en-US" altLang="en-US" dirty="0">
                  <a:latin typeface="Arial" pitchFamily="34" charset="0"/>
                  <a:sym typeface="Wingdings" pitchFamily="2" charset="2"/>
                </a:endParaRPr>
              </a:p>
              <a:p>
                <a:pPr eaLnBrk="1" hangingPunct="1"/>
                <a:endParaRPr lang="en-US" altLang="en-US" dirty="0">
                  <a:latin typeface="Arial" pitchFamily="34" charset="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𝐾𝐸</m:t>
                      </m:r>
                      <m:r>
                        <a:rPr lang="en-US" altLang="en-US" i="1" dirty="0" smtClean="0">
                          <a:latin typeface="Cambria Math"/>
                          <a:sym typeface="Wingdings" pitchFamily="2" charset="2"/>
                        </a:rPr>
                        <m:t>=</m:t>
                      </m:r>
                      <m:f>
                        <m:fPr>
                          <m:ctrlPr>
                            <a:rPr lang="en-US" altLang="en-US" b="0" i="1" dirty="0" smtClean="0">
                              <a:latin typeface="Cambria Math" panose="02040503050406030204" pitchFamily="18" charset="0"/>
                              <a:sym typeface="Wingdings" pitchFamily="2" charset="2"/>
                            </a:rPr>
                          </m:ctrlPr>
                        </m:fPr>
                        <m:num>
                          <m:r>
                            <a:rPr lang="en-US" altLang="en-US" b="0" i="1" dirty="0" smtClean="0">
                              <a:latin typeface="Cambria Math"/>
                              <a:sym typeface="Wingdings" pitchFamily="2" charset="2"/>
                            </a:rPr>
                            <m:t>1</m:t>
                          </m:r>
                        </m:num>
                        <m:den>
                          <m:r>
                            <a:rPr lang="en-US" altLang="en-US" b="0" i="1" dirty="0" smtClean="0">
                              <a:latin typeface="Cambria Math"/>
                              <a:sym typeface="Wingdings" pitchFamily="2" charset="2"/>
                            </a:rPr>
                            <m:t>2</m:t>
                          </m:r>
                        </m:den>
                      </m:f>
                      <m:r>
                        <a:rPr lang="en-US" altLang="en-US" i="1" dirty="0" smtClean="0">
                          <a:latin typeface="Cambria Math"/>
                          <a:sym typeface="Wingdings" pitchFamily="2" charset="2"/>
                        </a:rPr>
                        <m:t>𝑚</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𝑣</m:t>
                          </m:r>
                        </m:e>
                        <m:sup>
                          <m:r>
                            <a:rPr lang="en-US" altLang="en-US" b="0" i="1" dirty="0" smtClean="0">
                              <a:latin typeface="Cambria Math"/>
                              <a:sym typeface="Wingdings" pitchFamily="2" charset="2"/>
                            </a:rPr>
                            <m:t>2</m:t>
                          </m:r>
                        </m:sup>
                      </m:sSup>
                      <m:r>
                        <a:rPr lang="en-US" altLang="en-US" i="1" dirty="0" smtClean="0">
                          <a:latin typeface="Cambria Math"/>
                          <a:sym typeface="Wingdings" pitchFamily="2" charset="2"/>
                        </a:rPr>
                        <m:t>  1.6</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−12</m:t>
                          </m:r>
                        </m:sup>
                      </m:sSup>
                      <m:r>
                        <a:rPr lang="en-US" altLang="en-US" i="1" dirty="0" smtClean="0">
                          <a:latin typeface="Cambria Math"/>
                          <a:sym typeface="Wingdings" pitchFamily="2" charset="2"/>
                        </a:rPr>
                        <m:t> </m:t>
                      </m:r>
                      <m:r>
                        <a:rPr lang="en-US" altLang="en-US" i="1" dirty="0" smtClean="0">
                          <a:latin typeface="Cambria Math"/>
                          <a:sym typeface="Wingdings" pitchFamily="2" charset="2"/>
                        </a:rPr>
                        <m:t>𝐽</m:t>
                      </m:r>
                      <m:r>
                        <a:rPr lang="en-US" altLang="en-US" i="1" dirty="0" smtClean="0">
                          <a:latin typeface="Cambria Math"/>
                          <a:sym typeface="Wingdings" pitchFamily="2" charset="2"/>
                        </a:rPr>
                        <m:t>=</m:t>
                      </m:r>
                      <m:f>
                        <m:fPr>
                          <m:ctrlPr>
                            <a:rPr lang="en-US" altLang="en-US" b="0" i="1" dirty="0" smtClean="0">
                              <a:latin typeface="Cambria Math" panose="02040503050406030204" pitchFamily="18" charset="0"/>
                              <a:sym typeface="Wingdings" pitchFamily="2" charset="2"/>
                            </a:rPr>
                          </m:ctrlPr>
                        </m:fPr>
                        <m:num>
                          <m:r>
                            <a:rPr lang="en-US" altLang="en-US" b="0" i="1" dirty="0" smtClean="0">
                              <a:latin typeface="Cambria Math"/>
                              <a:sym typeface="Wingdings" pitchFamily="2" charset="2"/>
                            </a:rPr>
                            <m:t>1</m:t>
                          </m:r>
                        </m:num>
                        <m:den>
                          <m:r>
                            <a:rPr lang="en-US" altLang="en-US" b="0" i="1" dirty="0" smtClean="0">
                              <a:latin typeface="Cambria Math"/>
                              <a:sym typeface="Wingdings" pitchFamily="2" charset="2"/>
                            </a:rPr>
                            <m:t>2</m:t>
                          </m:r>
                        </m:den>
                      </m:f>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9.11</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−31</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𝑘𝑔</m:t>
                          </m:r>
                        </m:e>
                      </m:d>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𝑣</m:t>
                          </m:r>
                        </m:e>
                        <m:sup>
                          <m:r>
                            <a:rPr lang="en-US" altLang="en-US" b="0" i="1" dirty="0" smtClean="0">
                              <a:latin typeface="Cambria Math"/>
                              <a:sym typeface="Wingdings" pitchFamily="2" charset="2"/>
                            </a:rPr>
                            <m:t>2</m:t>
                          </m:r>
                        </m:sup>
                      </m:sSup>
                      <m:r>
                        <a:rPr lang="en-US" altLang="en-US" i="1" dirty="0" smtClean="0">
                          <a:latin typeface="Cambria Math"/>
                          <a:sym typeface="Wingdings" pitchFamily="2" charset="2"/>
                        </a:rPr>
                        <m:t>  3.51</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18</m:t>
                          </m:r>
                        </m:sup>
                      </m:sSup>
                      <m:r>
                        <a:rPr lang="en-US" altLang="en-US"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𝑣</m:t>
                          </m:r>
                        </m:e>
                        <m:sup>
                          <m:r>
                            <a:rPr lang="en-US" altLang="en-US" b="0" i="1" dirty="0" smtClean="0">
                              <a:latin typeface="Cambria Math"/>
                              <a:sym typeface="Wingdings" pitchFamily="2" charset="2"/>
                            </a:rPr>
                            <m:t>2</m:t>
                          </m:r>
                        </m:sup>
                      </m:sSup>
                      <m:r>
                        <a:rPr lang="en-US" altLang="en-US" i="1" dirty="0" smtClean="0">
                          <a:latin typeface="Cambria Math"/>
                          <a:sym typeface="Wingdings" pitchFamily="2" charset="2"/>
                        </a:rPr>
                        <m:t>  </m:t>
                      </m:r>
                      <m:r>
                        <a:rPr lang="en-US" altLang="en-US" i="1" dirty="0" smtClean="0">
                          <a:latin typeface="Cambria Math"/>
                          <a:sym typeface="Wingdings" pitchFamily="2" charset="2"/>
                        </a:rPr>
                        <m:t>𝑣</m:t>
                      </m:r>
                      <m:r>
                        <a:rPr lang="en-US" altLang="en-US" i="1" dirty="0" smtClean="0">
                          <a:latin typeface="Cambria Math"/>
                          <a:sym typeface="Wingdings" pitchFamily="2" charset="2"/>
                        </a:rPr>
                        <m:t>=1.87×</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9</m:t>
                          </m:r>
                        </m:sup>
                      </m:sSup>
                      <m:f>
                        <m:fPr>
                          <m:ctrlPr>
                            <a:rPr lang="en-US" altLang="en-US" i="1" dirty="0" smtClean="0">
                              <a:latin typeface="Cambria Math" panose="02040503050406030204" pitchFamily="18" charset="0"/>
                              <a:sym typeface="Wingdings" pitchFamily="2" charset="2"/>
                            </a:rPr>
                          </m:ctrlPr>
                        </m:fPr>
                        <m:num>
                          <m:r>
                            <a:rPr lang="en-US" altLang="en-US" i="1" dirty="0" smtClean="0">
                              <a:latin typeface="Cambria Math"/>
                              <a:sym typeface="Wingdings" pitchFamily="2" charset="2"/>
                            </a:rPr>
                            <m:t>𝑚</m:t>
                          </m:r>
                        </m:num>
                        <m:den>
                          <m:r>
                            <a:rPr lang="en-US" altLang="en-US" i="1" dirty="0" smtClean="0">
                              <a:latin typeface="Cambria Math"/>
                              <a:sym typeface="Wingdings" pitchFamily="2" charset="2"/>
                            </a:rPr>
                            <m:t>𝑠</m:t>
                          </m:r>
                        </m:den>
                      </m:f>
                    </m:oMath>
                  </m:oMathPara>
                </a14:m>
                <a:endParaRPr lang="en-US" altLang="en-US" dirty="0">
                  <a:latin typeface="Arial" pitchFamily="34" charset="0"/>
                  <a:sym typeface="Wingdings" pitchFamily="2" charset="2"/>
                </a:endParaRPr>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𝐹𝑎𝑠𝑡𝑒𝑟</m:t>
                      </m:r>
                      <m:r>
                        <a:rPr lang="en-US" altLang="en-US" i="1" dirty="0" smtClean="0">
                          <a:latin typeface="Cambria Math"/>
                          <a:sym typeface="Wingdings" pitchFamily="2" charset="2"/>
                        </a:rPr>
                        <m:t> </m:t>
                      </m:r>
                      <m:r>
                        <a:rPr lang="en-US" altLang="en-US" i="1" dirty="0" smtClean="0">
                          <a:latin typeface="Cambria Math"/>
                          <a:sym typeface="Wingdings" pitchFamily="2" charset="2"/>
                        </a:rPr>
                        <m:t>𝑡h𝑎𝑛</m:t>
                      </m:r>
                      <m:r>
                        <a:rPr lang="en-US" altLang="en-US" i="1" dirty="0" smtClean="0">
                          <a:latin typeface="Cambria Math"/>
                          <a:sym typeface="Wingdings" pitchFamily="2" charset="2"/>
                        </a:rPr>
                        <m:t> </m:t>
                      </m:r>
                      <m:r>
                        <a:rPr lang="en-US" altLang="en-US" i="1" dirty="0" smtClean="0">
                          <a:latin typeface="Cambria Math"/>
                          <a:sym typeface="Wingdings" pitchFamily="2" charset="2"/>
                        </a:rPr>
                        <m:t>𝑠𝑝𝑒𝑒𝑑</m:t>
                      </m:r>
                      <m:r>
                        <a:rPr lang="en-US" altLang="en-US" i="1" dirty="0" smtClean="0">
                          <a:latin typeface="Cambria Math"/>
                          <a:sym typeface="Wingdings" pitchFamily="2" charset="2"/>
                        </a:rPr>
                        <m:t> </m:t>
                      </m:r>
                      <m:r>
                        <a:rPr lang="en-US" altLang="en-US" i="1" dirty="0" smtClean="0">
                          <a:latin typeface="Cambria Math"/>
                          <a:sym typeface="Wingdings" pitchFamily="2" charset="2"/>
                        </a:rPr>
                        <m:t>𝑜𝑓</m:t>
                      </m:r>
                      <m:r>
                        <a:rPr lang="en-US" altLang="en-US" i="1" dirty="0" smtClean="0">
                          <a:latin typeface="Cambria Math"/>
                          <a:sym typeface="Wingdings" pitchFamily="2" charset="2"/>
                        </a:rPr>
                        <m:t> </m:t>
                      </m:r>
                      <m:r>
                        <a:rPr lang="en-US" altLang="en-US" i="1" dirty="0" smtClean="0">
                          <a:latin typeface="Cambria Math"/>
                          <a:sym typeface="Wingdings" pitchFamily="2" charset="2"/>
                        </a:rPr>
                        <m:t>𝑙𝑖𝑔h𝑡</m:t>
                      </m:r>
                      <m:r>
                        <a:rPr lang="en-US" altLang="en-US" i="1" dirty="0" smtClean="0">
                          <a:latin typeface="Cambria Math"/>
                          <a:sym typeface="Wingdings" pitchFamily="2" charset="2"/>
                        </a:rPr>
                        <m:t> </m:t>
                      </m:r>
                      <m:r>
                        <a:rPr lang="en-US" altLang="en-US" i="1" dirty="0" smtClean="0">
                          <a:latin typeface="Cambria Math"/>
                          <a:sym typeface="Wingdings" pitchFamily="2" charset="2"/>
                        </a:rPr>
                        <m:t>𝑠𝑜</m:t>
                      </m:r>
                      <m:r>
                        <a:rPr lang="en-US" altLang="en-US" i="1" dirty="0" smtClean="0">
                          <a:latin typeface="Cambria Math"/>
                          <a:sym typeface="Wingdings" pitchFamily="2" charset="2"/>
                        </a:rPr>
                        <m:t> </m:t>
                      </m:r>
                      <m:r>
                        <a:rPr lang="en-US" altLang="en-US" i="1" dirty="0" smtClean="0">
                          <a:latin typeface="Cambria Math"/>
                          <a:sym typeface="Wingdings" pitchFamily="2" charset="2"/>
                        </a:rPr>
                        <m:t>𝑚𝑢𝑠𝑡</m:t>
                      </m:r>
                      <m:r>
                        <a:rPr lang="en-US" altLang="en-US" i="1" dirty="0" smtClean="0">
                          <a:latin typeface="Cambria Math"/>
                          <a:sym typeface="Wingdings" pitchFamily="2" charset="2"/>
                        </a:rPr>
                        <m:t> </m:t>
                      </m:r>
                      <m:r>
                        <a:rPr lang="en-US" altLang="en-US" i="1" dirty="0" smtClean="0">
                          <a:latin typeface="Cambria Math"/>
                          <a:sym typeface="Wingdings" pitchFamily="2" charset="2"/>
                        </a:rPr>
                        <m:t>𝑢𝑠𝑒</m:t>
                      </m:r>
                      <m:r>
                        <a:rPr lang="en-US" altLang="en-US" i="1" dirty="0" smtClean="0">
                          <a:latin typeface="Cambria Math"/>
                          <a:sym typeface="Wingdings" pitchFamily="2" charset="2"/>
                        </a:rPr>
                        <m:t> </m:t>
                      </m:r>
                      <m:r>
                        <a:rPr lang="en-US" altLang="en-US" i="1" dirty="0" smtClean="0">
                          <a:latin typeface="Cambria Math"/>
                          <a:sym typeface="Wingdings" pitchFamily="2" charset="2"/>
                        </a:rPr>
                        <m:t>𝑟𝑒𝑙𝑎𝑡𝑖𝑣𝑖𝑡𝑦</m:t>
                      </m:r>
                      <m:r>
                        <a:rPr lang="en-US" altLang="en-US" i="1" dirty="0" smtClean="0">
                          <a:latin typeface="Cambria Math"/>
                          <a:sym typeface="Wingdings" pitchFamily="2" charset="2"/>
                        </a:rPr>
                        <m:t> </m:t>
                      </m:r>
                      <m:r>
                        <a:rPr lang="en-US" altLang="en-US" i="1" dirty="0" smtClean="0">
                          <a:latin typeface="Cambria Math"/>
                          <a:sym typeface="Wingdings" pitchFamily="2" charset="2"/>
                        </a:rPr>
                        <m:t>𝑤h𝑖𝑐h</m:t>
                      </m:r>
                      <m:r>
                        <a:rPr lang="en-US" altLang="en-US" i="1" dirty="0" smtClean="0">
                          <a:latin typeface="Cambria Math"/>
                          <a:sym typeface="Wingdings" pitchFamily="2" charset="2"/>
                        </a:rPr>
                        <m:t> </m:t>
                      </m:r>
                      <m:r>
                        <a:rPr lang="en-US" altLang="en-US" i="1" dirty="0" smtClean="0">
                          <a:latin typeface="Cambria Math"/>
                          <a:sym typeface="Wingdings" pitchFamily="2" charset="2"/>
                        </a:rPr>
                        <m:t>𝑤𝑒</m:t>
                      </m:r>
                      <m:r>
                        <a:rPr lang="en-US" altLang="en-US" i="1" dirty="0" smtClean="0">
                          <a:latin typeface="Cambria Math"/>
                          <a:sym typeface="Wingdings" pitchFamily="2" charset="2"/>
                        </a:rPr>
                        <m:t> </m:t>
                      </m:r>
                      <m:r>
                        <a:rPr lang="en-US" altLang="en-US" i="1" dirty="0" smtClean="0">
                          <a:latin typeface="Cambria Math"/>
                          <a:sym typeface="Wingdings" pitchFamily="2" charset="2"/>
                        </a:rPr>
                        <m:t>𝑤𝑖𝑙𝑙</m:t>
                      </m:r>
                      <m:r>
                        <a:rPr lang="en-US" altLang="en-US" i="1" dirty="0" smtClean="0">
                          <a:latin typeface="Cambria Math"/>
                          <a:sym typeface="Wingdings" pitchFamily="2" charset="2"/>
                        </a:rPr>
                        <m:t> </m:t>
                      </m:r>
                      <m:r>
                        <a:rPr lang="en-US" altLang="en-US" i="1" dirty="0" smtClean="0">
                          <a:latin typeface="Cambria Math"/>
                          <a:sym typeface="Wingdings" pitchFamily="2" charset="2"/>
                        </a:rPr>
                        <m:t>𝑠𝑡𝑢𝑑𝑦</m:t>
                      </m:r>
                      <m:r>
                        <a:rPr lang="en-US" altLang="en-US" i="1" dirty="0" smtClean="0">
                          <a:latin typeface="Cambria Math"/>
                          <a:sym typeface="Wingdings" pitchFamily="2" charset="2"/>
                        </a:rPr>
                        <m:t> </m:t>
                      </m:r>
                      <m:r>
                        <a:rPr lang="en-US" altLang="en-US" i="1" dirty="0" smtClean="0">
                          <a:latin typeface="Cambria Math"/>
                          <a:sym typeface="Wingdings" pitchFamily="2" charset="2"/>
                        </a:rPr>
                        <m:t>𝑙𝑎𝑡𝑒𝑟</m:t>
                      </m:r>
                    </m:oMath>
                  </m:oMathPara>
                </a14:m>
                <a:endParaRPr lang="en-US" altLang="en-US" dirty="0">
                  <a:latin typeface="Arial" pitchFamily="34" charset="0"/>
                </a:endParaRPr>
              </a:p>
            </p:txBody>
          </p:sp>
        </mc:Choice>
        <mc:Fallback xmlns="">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"Conservation of Energy"</a:t>
                </a:r>
                <a:endParaRPr lang="en-US" altLang="en-US" dirty="0" smtClean="0">
                  <a:latin typeface="Arial" pitchFamily="34" charset="0"/>
                </a:endParaRPr>
              </a:p>
              <a:p>
                <a:pPr eaLnBrk="1" hangingPunct="1"/>
                <a:r>
                  <a:rPr lang="en-US" altLang="en-US" i="0" dirty="0" smtClean="0">
                    <a:latin typeface="Cambria Math"/>
                  </a:rPr>
                  <a:t>𝐸=𝐾𝐸+𝐺𝑃𝐸+𝐸𝑃𝐸</a:t>
                </a:r>
                <a:endParaRPr lang="en-US" altLang="en-US" dirty="0" smtClean="0">
                  <a:latin typeface="Arial" pitchFamily="34" charset="0"/>
                </a:endParaRPr>
              </a:p>
              <a:p>
                <a:pPr eaLnBrk="1" hangingPunct="1"/>
                <a:r>
                  <a:rPr lang="en-US" altLang="en-US" i="0" dirty="0" smtClean="0">
                    <a:latin typeface="Cambria Math"/>
                  </a:rPr>
                  <a:t>𝐹𝑖𝑛𝑎𝑙=𝑖𝑛𝑖𝑡𝑖𝑎𝑙</a:t>
                </a:r>
                <a:endParaRPr lang="en-US" altLang="en-US" dirty="0" smtClean="0">
                  <a:latin typeface="Arial" pitchFamily="34" charset="0"/>
                </a:endParaRPr>
              </a:p>
              <a:p>
                <a:pPr eaLnBrk="1" hangingPunct="1"/>
                <a:r>
                  <a:rPr lang="en-US" altLang="en-US" i="0" dirty="0" smtClean="0">
                    <a:latin typeface="Cambria Math"/>
                  </a:rPr>
                  <a:t>𝐾</a:t>
                </a:r>
                <a:r>
                  <a:rPr lang="en-US" altLang="en-US" b="0" i="0" dirty="0" smtClean="0">
                    <a:latin typeface="Cambria Math"/>
                  </a:rPr>
                  <a:t>𝐸_𝑓</a:t>
                </a:r>
                <a:r>
                  <a:rPr lang="en-US" altLang="en-US" i="0" dirty="0" smtClean="0">
                    <a:latin typeface="Cambria Math"/>
                  </a:rPr>
                  <a:t>+(9.11</a:t>
                </a:r>
                <a:r>
                  <a:rPr lang="en-US" altLang="en-US" b="0" i="0" dirty="0" smtClean="0">
                    <a:latin typeface="Cambria Math"/>
                  </a:rPr>
                  <a:t>×〖</a:t>
                </a:r>
                <a:r>
                  <a:rPr lang="en-US" altLang="en-US" i="0" dirty="0" smtClean="0">
                    <a:latin typeface="Cambria Math"/>
                  </a:rPr>
                  <a:t>10</a:t>
                </a:r>
                <a:r>
                  <a:rPr lang="en-US" altLang="en-US" b="0" i="0" dirty="0" smtClean="0">
                    <a:latin typeface="Cambria Math"/>
                  </a:rPr>
                  <a:t>〗^(−31)  </a:t>
                </a:r>
                <a:r>
                  <a:rPr lang="en-US" altLang="en-US" i="0" dirty="0" smtClean="0">
                    <a:latin typeface="Cambria Math"/>
                  </a:rPr>
                  <a:t>𝑘𝑔)(9.8 𝑚/𝑠</a:t>
                </a:r>
                <a:r>
                  <a:rPr lang="en-US" altLang="en-US" b="0" i="0" dirty="0" smtClean="0">
                    <a:latin typeface="Cambria Math"/>
                  </a:rPr>
                  <a:t>^2 )(</a:t>
                </a:r>
                <a:r>
                  <a:rPr lang="en-US" altLang="en-US" i="0" dirty="0" smtClean="0">
                    <a:latin typeface="Cambria Math"/>
                  </a:rPr>
                  <a:t>500𝑚)+(1</a:t>
                </a:r>
                <a:r>
                  <a:rPr lang="en-US" altLang="en-US" b="0" i="0" dirty="0" smtClean="0">
                    <a:latin typeface="Cambria Math"/>
                  </a:rPr>
                  <a:t>×〖</a:t>
                </a:r>
                <a:r>
                  <a:rPr lang="en-US" altLang="en-US" i="0" dirty="0" smtClean="0">
                    <a:latin typeface="Cambria Math"/>
                  </a:rPr>
                  <a:t>10</a:t>
                </a:r>
                <a:r>
                  <a:rPr lang="en-US" altLang="en-US" b="0" i="0" dirty="0" smtClean="0">
                    <a:latin typeface="Cambria Math"/>
                  </a:rPr>
                  <a:t>〗^7  </a:t>
                </a:r>
                <a:r>
                  <a:rPr lang="en-US" altLang="en-US" i="0" dirty="0" smtClean="0">
                    <a:latin typeface="Cambria Math"/>
                  </a:rPr>
                  <a:t>𝑉)(−1.6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〗^(−19)  </a:t>
                </a:r>
                <a:r>
                  <a:rPr lang="en-US" altLang="en-US" i="0" dirty="0" smtClean="0">
                    <a:latin typeface="Cambria Math"/>
                  </a:rPr>
                  <a:t>𝐶)=0+0+0</a:t>
                </a:r>
                <a:endParaRPr lang="en-US" altLang="en-US" dirty="0" smtClean="0">
                  <a:latin typeface="Arial" pitchFamily="34" charset="0"/>
                </a:endParaRPr>
              </a:p>
              <a:p>
                <a:pPr eaLnBrk="1" hangingPunct="1"/>
                <a:r>
                  <a:rPr lang="en-US" altLang="en-US" i="0" dirty="0" smtClean="0">
                    <a:latin typeface="Cambria Math"/>
                  </a:rPr>
                  <a:t>𝐾</a:t>
                </a:r>
                <a:r>
                  <a:rPr lang="en-US" altLang="en-US" b="0" i="0" dirty="0" smtClean="0">
                    <a:latin typeface="Cambria Math"/>
                  </a:rPr>
                  <a:t>𝐸_𝑓</a:t>
                </a:r>
                <a:r>
                  <a:rPr lang="en-US" altLang="en-US" i="0" dirty="0" smtClean="0">
                    <a:latin typeface="Cambria Math"/>
                  </a:rPr>
                  <a:t>+4.46</a:t>
                </a:r>
                <a:r>
                  <a:rPr lang="en-US" altLang="en-US" b="0" i="0" dirty="0" smtClean="0">
                    <a:latin typeface="Cambria Math"/>
                  </a:rPr>
                  <a:t>×〖</a:t>
                </a:r>
                <a:r>
                  <a:rPr lang="en-US" altLang="en-US" i="0" dirty="0" smtClean="0">
                    <a:latin typeface="Cambria Math"/>
                  </a:rPr>
                  <a:t>10</a:t>
                </a:r>
                <a:r>
                  <a:rPr lang="en-US" altLang="en-US" b="0" i="0" dirty="0" smtClean="0">
                    <a:latin typeface="Cambria Math"/>
                  </a:rPr>
                  <a:t>〗^(−27)  </a:t>
                </a:r>
                <a:r>
                  <a:rPr lang="en-US" altLang="en-US" i="0" dirty="0" smtClean="0">
                    <a:latin typeface="Cambria Math"/>
                  </a:rPr>
                  <a:t>𝐽</a:t>
                </a:r>
                <a:r>
                  <a:rPr lang="en-US" altLang="en-US" b="0" i="0" dirty="0" smtClean="0">
                    <a:latin typeface="Cambria Math"/>
                  </a:rPr>
                  <a:t>−</a:t>
                </a:r>
                <a:r>
                  <a:rPr lang="en-US" altLang="en-US" i="0" dirty="0" smtClean="0">
                    <a:latin typeface="Cambria Math"/>
                  </a:rPr>
                  <a:t>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〗^(−12)  </a:t>
                </a:r>
                <a:r>
                  <a:rPr lang="en-US" altLang="en-US" i="0" dirty="0" smtClean="0">
                    <a:latin typeface="Cambria Math"/>
                  </a:rPr>
                  <a:t>𝐽=0</a:t>
                </a:r>
                <a:endParaRPr lang="en-US" altLang="en-US" dirty="0" smtClean="0">
                  <a:latin typeface="Arial" pitchFamily="34" charset="0"/>
                </a:endParaRPr>
              </a:p>
              <a:p>
                <a:pPr eaLnBrk="1" hangingPunct="1"/>
                <a:r>
                  <a:rPr lang="en-US" altLang="en-US" i="0" dirty="0" smtClean="0">
                    <a:latin typeface="Cambria Math"/>
                  </a:rPr>
                  <a:t>𝐾</a:t>
                </a:r>
                <a:r>
                  <a:rPr lang="en-US" altLang="en-US" b="0" i="0" dirty="0" smtClean="0">
                    <a:latin typeface="Cambria Math"/>
                  </a:rPr>
                  <a:t>𝐸_𝑓−</a:t>
                </a:r>
                <a:r>
                  <a:rPr lang="en-US" altLang="en-US" i="0" dirty="0" smtClean="0">
                    <a:latin typeface="Cambria Math"/>
                  </a:rPr>
                  <a:t>1.6</a:t>
                </a:r>
                <a:r>
                  <a:rPr lang="en-US" altLang="en-US" b="0" i="0" dirty="0" smtClean="0">
                    <a:latin typeface="Cambria Math"/>
                  </a:rPr>
                  <a:t>×〖</a:t>
                </a:r>
                <a:r>
                  <a:rPr lang="en-US" altLang="en-US" i="0" dirty="0" smtClean="0">
                    <a:latin typeface="Cambria Math"/>
                  </a:rPr>
                  <a:t>10</a:t>
                </a:r>
                <a:r>
                  <a:rPr lang="en-US" altLang="en-US" b="0" i="0" dirty="0" smtClean="0">
                    <a:latin typeface="Cambria Math"/>
                  </a:rPr>
                  <a:t>〗^(−12)  </a:t>
                </a:r>
                <a:r>
                  <a:rPr lang="en-US" altLang="en-US" i="0" dirty="0" smtClean="0">
                    <a:latin typeface="Cambria Math"/>
                  </a:rPr>
                  <a:t>𝐽=0 </a:t>
                </a:r>
                <a:r>
                  <a:rPr lang="en-US" altLang="en-US" i="0" dirty="0" smtClean="0">
                    <a:latin typeface="Cambria Math"/>
                    <a:sym typeface="Wingdings" pitchFamily="2" charset="2"/>
                  </a:rPr>
                  <a:t> 𝐾𝐸</a:t>
                </a:r>
                <a:r>
                  <a:rPr lang="en-US" altLang="en-US" b="0" i="0" dirty="0" smtClean="0">
                    <a:latin typeface="Cambria Math"/>
                    <a:sym typeface="Wingdings" pitchFamily="2" charset="2"/>
                  </a:rPr>
                  <a:t>_𝑓</a:t>
                </a:r>
                <a:r>
                  <a:rPr lang="en-US" altLang="en-US" i="0" dirty="0" smtClean="0">
                    <a:latin typeface="Cambria Math"/>
                    <a:sym typeface="Wingdings" pitchFamily="2" charset="2"/>
                  </a:rPr>
                  <a:t>=1.6</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〗^(−12)  </a:t>
                </a:r>
                <a:r>
                  <a:rPr lang="en-US" altLang="en-US" i="0" dirty="0" smtClean="0">
                    <a:latin typeface="Cambria Math"/>
                    <a:sym typeface="Wingdings" pitchFamily="2" charset="2"/>
                  </a:rPr>
                  <a:t>𝐽</a:t>
                </a:r>
                <a:endParaRPr lang="en-US" altLang="en-US" dirty="0" smtClean="0">
                  <a:latin typeface="Arial" pitchFamily="34" charset="0"/>
                  <a:sym typeface="Wingdings" pitchFamily="2" charset="2"/>
                </a:endParaRPr>
              </a:p>
              <a:p>
                <a:pPr eaLnBrk="1" hangingPunct="1"/>
                <a:endParaRPr lang="en-US" altLang="en-US" dirty="0" smtClean="0">
                  <a:latin typeface="Arial" pitchFamily="34" charset="0"/>
                  <a:sym typeface="Wingdings" pitchFamily="2" charset="2"/>
                </a:endParaRPr>
              </a:p>
              <a:p>
                <a:pPr eaLnBrk="1" hangingPunct="1"/>
                <a:r>
                  <a:rPr lang="en-US" altLang="en-US" i="0" dirty="0" smtClean="0">
                    <a:latin typeface="Cambria Math"/>
                    <a:sym typeface="Wingdings" pitchFamily="2" charset="2"/>
                  </a:rPr>
                  <a:t>𝐾𝐸=</a:t>
                </a:r>
                <a:r>
                  <a:rPr lang="en-US" altLang="en-US" b="0" i="0" dirty="0" smtClean="0">
                    <a:latin typeface="Cambria Math"/>
                    <a:sym typeface="Wingdings" pitchFamily="2" charset="2"/>
                  </a:rPr>
                  <a:t>1/2 </a:t>
                </a:r>
                <a:r>
                  <a:rPr lang="en-US" altLang="en-US" i="0" dirty="0" smtClean="0">
                    <a:latin typeface="Cambria Math"/>
                    <a:sym typeface="Wingdings" pitchFamily="2" charset="2"/>
                  </a:rPr>
                  <a:t>𝑚𝑣</a:t>
                </a:r>
                <a:r>
                  <a:rPr lang="en-US" altLang="en-US" b="0" i="0" dirty="0" smtClean="0">
                    <a:latin typeface="Cambria Math"/>
                    <a:sym typeface="Wingdings" pitchFamily="2" charset="2"/>
                  </a:rPr>
                  <a:t>^2 </a:t>
                </a:r>
                <a:r>
                  <a:rPr lang="en-US" altLang="en-US" i="0" dirty="0" smtClean="0">
                    <a:latin typeface="Cambria Math"/>
                    <a:sym typeface="Wingdings" pitchFamily="2" charset="2"/>
                  </a:rPr>
                  <a:t>  1.6</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〗^(−12) </a:t>
                </a:r>
                <a:r>
                  <a:rPr lang="en-US" altLang="en-US" i="0" dirty="0" smtClean="0">
                    <a:latin typeface="Cambria Math"/>
                    <a:sym typeface="Wingdings" pitchFamily="2" charset="2"/>
                  </a:rPr>
                  <a:t> 𝐽=</a:t>
                </a:r>
                <a:r>
                  <a:rPr lang="en-US" altLang="en-US" b="0" i="0" dirty="0" smtClean="0">
                    <a:latin typeface="Cambria Math"/>
                    <a:sym typeface="Wingdings" pitchFamily="2" charset="2"/>
                  </a:rPr>
                  <a:t>1/2 (</a:t>
                </a:r>
                <a:r>
                  <a:rPr lang="en-US" altLang="en-US" i="0" dirty="0" smtClean="0">
                    <a:latin typeface="Cambria Math"/>
                    <a:sym typeface="Wingdings" pitchFamily="2" charset="2"/>
                  </a:rPr>
                  <a:t>9.11</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〗^(−31)  </a:t>
                </a:r>
                <a:r>
                  <a:rPr lang="en-US" altLang="en-US" i="0" dirty="0" smtClean="0">
                    <a:latin typeface="Cambria Math"/>
                    <a:sym typeface="Wingdings" pitchFamily="2" charset="2"/>
                  </a:rPr>
                  <a:t>𝑘𝑔)</a:t>
                </a:r>
                <a:r>
                  <a:rPr lang="en-US" altLang="en-US" b="0" i="0" dirty="0" smtClean="0">
                    <a:latin typeface="Cambria Math"/>
                    <a:sym typeface="Wingdings" pitchFamily="2" charset="2"/>
                  </a:rPr>
                  <a:t> </a:t>
                </a:r>
                <a:r>
                  <a:rPr lang="en-US" altLang="en-US" i="0" dirty="0" smtClean="0">
                    <a:latin typeface="Cambria Math"/>
                    <a:sym typeface="Wingdings" pitchFamily="2" charset="2"/>
                  </a:rPr>
                  <a:t>𝑣</a:t>
                </a:r>
                <a:r>
                  <a:rPr lang="en-US" altLang="en-US" b="0" i="0" dirty="0" smtClean="0">
                    <a:latin typeface="Cambria Math"/>
                    <a:sym typeface="Wingdings" pitchFamily="2" charset="2"/>
                  </a:rPr>
                  <a:t>^2 </a:t>
                </a:r>
                <a:r>
                  <a:rPr lang="en-US" altLang="en-US" i="0" dirty="0" smtClean="0">
                    <a:latin typeface="Cambria Math"/>
                    <a:sym typeface="Wingdings" pitchFamily="2" charset="2"/>
                  </a:rPr>
                  <a:t>  3.51</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〗^18</a:t>
                </a:r>
                <a:r>
                  <a:rPr lang="en-US" altLang="en-US" i="0" dirty="0" smtClean="0">
                    <a:latin typeface="Cambria Math"/>
                    <a:sym typeface="Wingdings" pitchFamily="2" charset="2"/>
                  </a:rPr>
                  <a:t>=𝑣</a:t>
                </a:r>
                <a:r>
                  <a:rPr lang="en-US" altLang="en-US" b="0" i="0" dirty="0" smtClean="0">
                    <a:latin typeface="Cambria Math"/>
                    <a:sym typeface="Wingdings" pitchFamily="2" charset="2"/>
                  </a:rPr>
                  <a:t>^2 </a:t>
                </a:r>
                <a:r>
                  <a:rPr lang="en-US" altLang="en-US" i="0" dirty="0" smtClean="0">
                    <a:latin typeface="Cambria Math"/>
                    <a:sym typeface="Wingdings" pitchFamily="2" charset="2"/>
                  </a:rPr>
                  <a:t>  𝑣=1.87</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〗^9 </a:t>
                </a:r>
                <a:r>
                  <a:rPr lang="en-US" altLang="en-US" i="0" dirty="0" smtClean="0">
                    <a:latin typeface="Cambria Math"/>
                    <a:sym typeface="Wingdings" pitchFamily="2" charset="2"/>
                  </a:rPr>
                  <a:t> 𝑚/𝑠</a:t>
                </a:r>
                <a:endParaRPr lang="en-US" altLang="en-US" dirty="0" smtClean="0">
                  <a:latin typeface="Arial" pitchFamily="34" charset="0"/>
                  <a:sym typeface="Wingdings" pitchFamily="2" charset="2"/>
                </a:endParaRPr>
              </a:p>
              <a:p>
                <a:pPr eaLnBrk="1" hangingPunct="1"/>
                <a:r>
                  <a:rPr lang="en-US" altLang="en-US" i="0" dirty="0" smtClean="0">
                    <a:latin typeface="Cambria Math"/>
                    <a:sym typeface="Wingdings" pitchFamily="2" charset="2"/>
                  </a:rPr>
                  <a:t>𝐹𝑎𝑠𝑡𝑒𝑟 𝑡ℎ𝑎𝑛 𝑠𝑝𝑒𝑒𝑑 𝑜𝑓 𝑙𝑖𝑔ℎ𝑡 𝑠𝑜 𝑚𝑢𝑠𝑡 𝑢𝑠𝑒 𝑟𝑒𝑙𝑎𝑡𝑖𝑣𝑖𝑡𝑦 𝑤ℎ𝑖𝑐ℎ 𝑤𝑒 𝑤𝑖𝑙𝑙 𝑠𝑡𝑢𝑑𝑦 𝑙𝑎𝑡𝑒𝑟</a:t>
                </a:r>
                <a:endParaRPr lang="en-US" altLang="en-US" dirty="0" smtClean="0">
                  <a:latin typeface="Arial" pitchFamily="34" charset="0"/>
                </a:endParaRPr>
              </a:p>
            </p:txBody>
          </p:sp>
        </mc:Fallback>
      </mc:AlternateContent>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81000" y="685800"/>
            <a:ext cx="6096000" cy="342900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5CA34B5-62CE-496C-A3B2-B5388AF3A0A2}" type="slidenum">
              <a:rPr lang="en-US" altLang="en-US" smtClean="0">
                <a:latin typeface="Arial" pitchFamily="34" charset="0"/>
              </a:rPr>
              <a:pPr/>
              <a:t>57</a:t>
            </a:fld>
            <a:endParaRPr lang="en-US" altLang="en-US">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59</a:t>
            </a:fld>
            <a:endParaRPr lang="en-US"/>
          </a:p>
        </p:txBody>
      </p:sp>
    </p:spTree>
    <p:extLst>
      <p:ext uri="{BB962C8B-B14F-4D97-AF65-F5344CB8AC3E}">
        <p14:creationId xmlns:p14="http://schemas.microsoft.com/office/powerpoint/2010/main" val="260941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54C430-2AFD-4E68-828F-B34A6565098F}" type="slidenum">
              <a:rPr lang="en-US" altLang="en-US" smtClean="0"/>
              <a:pPr/>
              <a:t>7</a:t>
            </a:fld>
            <a:endParaRPr lang="en-US" altLang="en-US" dirty="0"/>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When you rub a balloon on your hair, the balloon steals electrons from the hair.  The balloon gets a negative charge and the hair gets a positive charge.</a:t>
            </a:r>
          </a:p>
          <a:p>
            <a:pPr eaLnBrk="1" hangingPunct="1">
              <a:buFontTx/>
              <a:buChar char="•"/>
            </a:pPr>
            <a:r>
              <a:rPr lang="en-US" altLang="en-US" dirty="0"/>
              <a:t>When the balloon takes electrons from the hair, each hair is positively charged.  It stands on end because the like positive charges repel</a:t>
            </a:r>
          </a:p>
          <a:p>
            <a:pPr eaLnBrk="1" hangingPunct="1">
              <a:buFontTx/>
              <a:buChar char="•"/>
            </a:pPr>
            <a:r>
              <a:rPr lang="en-US" altLang="en-US" dirty="0"/>
              <a:t>The balloon with the extra electrons sticks to other objects because it has a charge and the other objects don’t.  The unlike charges attract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60</a:t>
            </a:fld>
            <a:endParaRPr lang="en-US"/>
          </a:p>
        </p:txBody>
      </p:sp>
    </p:spTree>
    <p:extLst>
      <p:ext uri="{BB962C8B-B14F-4D97-AF65-F5344CB8AC3E}">
        <p14:creationId xmlns:p14="http://schemas.microsoft.com/office/powerpoint/2010/main" val="40606220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61</a:t>
            </a:fld>
            <a:endParaRPr lang="en-US"/>
          </a:p>
        </p:txBody>
      </p:sp>
    </p:spTree>
    <p:extLst>
      <p:ext uri="{BB962C8B-B14F-4D97-AF65-F5344CB8AC3E}">
        <p14:creationId xmlns:p14="http://schemas.microsoft.com/office/powerpoint/2010/main" val="1686377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Field lines and equipotential</a:t>
            </a:r>
            <a:r>
              <a:rPr lang="en-US" baseline="0" dirty="0"/>
              <a:t> lines like topographic map where altitudes are equipotential lines and slopes are like field lines</a:t>
            </a:r>
            <a:endParaRPr lang="en-US" dirty="0"/>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62</a:t>
            </a:fld>
            <a:endParaRPr lang="en-US"/>
          </a:p>
        </p:txBody>
      </p:sp>
    </p:spTree>
    <p:extLst>
      <p:ext uri="{BB962C8B-B14F-4D97-AF65-F5344CB8AC3E}">
        <p14:creationId xmlns:p14="http://schemas.microsoft.com/office/powerpoint/2010/main" val="4259297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num>
                        <m:den>
                          <m:r>
                            <a:rPr lang="en-US" b="0" i="1" smtClean="0">
                              <a:latin typeface="Cambria Math"/>
                            </a:rPr>
                            <m:t>𝑑</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4.50×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f>
                        <m:fPr>
                          <m:ctrlPr>
                            <a:rPr lang="en-US" b="0" i="1" smtClean="0">
                              <a:latin typeface="Cambria Math" panose="02040503050406030204" pitchFamily="18" charset="0"/>
                            </a:rPr>
                          </m:ctrlPr>
                        </m:fPr>
                        <m:num>
                          <m:r>
                            <a:rPr lang="en-US" b="0" i="1" smtClean="0">
                              <a:latin typeface="Cambria Math"/>
                            </a:rPr>
                            <m:t>𝑉</m:t>
                          </m:r>
                        </m:num>
                        <m:den>
                          <m:r>
                            <a:rPr lang="en-US" b="0" i="1" smtClean="0">
                              <a:latin typeface="Cambria Math"/>
                            </a:rPr>
                            <m:t>𝑚</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15000 </m:t>
                          </m:r>
                          <m:r>
                            <a:rPr lang="en-US" b="0" i="1" smtClean="0">
                              <a:latin typeface="Cambria Math"/>
                            </a:rPr>
                            <m:t>𝑉</m:t>
                          </m:r>
                        </m:num>
                        <m:den>
                          <m:r>
                            <a:rPr lang="en-US" b="0" i="1" smtClean="0">
                              <a:latin typeface="Cambria Math"/>
                            </a:rPr>
                            <m:t>𝑑</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𝑑</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15000 </m:t>
                          </m:r>
                          <m:r>
                            <a:rPr lang="en-US" b="0" i="1" smtClean="0">
                              <a:latin typeface="Cambria Math"/>
                            </a:rPr>
                            <m:t>𝑉</m:t>
                          </m:r>
                        </m:num>
                        <m:den>
                          <m:r>
                            <a:rPr lang="en-US" b="0" i="1" smtClean="0">
                              <a:latin typeface="Cambria Math"/>
                            </a:rPr>
                            <m:t>4.50×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3</m:t>
                              </m:r>
                            </m:sup>
                          </m:sSup>
                          <m:f>
                            <m:fPr>
                              <m:ctrlPr>
                                <a:rPr lang="en-US" b="0" i="1" smtClean="0">
                                  <a:latin typeface="Cambria Math" panose="02040503050406030204" pitchFamily="18" charset="0"/>
                                </a:rPr>
                              </m:ctrlPr>
                            </m:fPr>
                            <m:num>
                              <m:r>
                                <a:rPr lang="en-US" b="0" i="1" smtClean="0">
                                  <a:latin typeface="Cambria Math"/>
                                </a:rPr>
                                <m:t>𝑉</m:t>
                              </m:r>
                            </m:num>
                            <m:den>
                              <m:r>
                                <a:rPr lang="en-US" b="0" i="1" smtClean="0">
                                  <a:latin typeface="Cambria Math"/>
                                </a:rPr>
                                <m:t>𝑚</m:t>
                              </m:r>
                            </m:den>
                          </m:f>
                        </m:den>
                      </m:f>
                      <m:r>
                        <a:rPr lang="en-US" b="0" i="1" smtClean="0">
                          <a:latin typeface="Cambria Math"/>
                        </a:rPr>
                        <m:t>=3.33 </m:t>
                      </m:r>
                      <m:r>
                        <a:rPr lang="en-US" b="0" i="1" smtClean="0">
                          <a:latin typeface="Cambria Math"/>
                        </a:rPr>
                        <m:t>𝑚</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𝐸=𝑉_𝐴𝐵/𝑑</a:t>
                </a:r>
                <a:endParaRPr lang="en-US" b="0" dirty="0" smtClean="0"/>
              </a:p>
              <a:p>
                <a:r>
                  <a:rPr lang="en-US" b="0" i="0" smtClean="0">
                    <a:latin typeface="Cambria Math"/>
                  </a:rPr>
                  <a:t>4.50×〖10〗^3  𝑉/𝑚=(15000 𝑉)/𝑑</a:t>
                </a:r>
                <a:endParaRPr lang="en-US" b="0" dirty="0" smtClean="0"/>
              </a:p>
              <a:p>
                <a:r>
                  <a:rPr lang="en-US" b="0" i="0" smtClean="0">
                    <a:latin typeface="Cambria Math"/>
                  </a:rPr>
                  <a:t>𝑑=(15000 𝑉)/(4.50×〖10〗^3  𝑉/𝑚)=3.33 𝑚</a:t>
                </a:r>
                <a:endParaRPr lang="en-US" dirty="0"/>
              </a:p>
            </p:txBody>
          </p:sp>
        </mc:Fallback>
      </mc:AlternateContent>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63</a:t>
            </a:fld>
            <a:endParaRPr lang="en-US"/>
          </a:p>
        </p:txBody>
      </p:sp>
    </p:spTree>
    <p:extLst>
      <p:ext uri="{BB962C8B-B14F-4D97-AF65-F5344CB8AC3E}">
        <p14:creationId xmlns:p14="http://schemas.microsoft.com/office/powerpoint/2010/main" val="1087501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a:rPr>
                        <m:t>15 </m:t>
                      </m:r>
                      <m:r>
                        <a:rPr lang="en-US" b="0" i="1" smtClean="0">
                          <a:latin typeface="Cambria Math"/>
                        </a:rPr>
                        <m:t>𝑘𝑒𝑉</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1000 </m:t>
                              </m:r>
                              <m:r>
                                <a:rPr lang="en-US" b="0" i="1" smtClean="0">
                                  <a:latin typeface="Cambria Math"/>
                                </a:rPr>
                                <m:t>𝑒𝑉</m:t>
                              </m:r>
                            </m:num>
                            <m:den>
                              <m:r>
                                <a:rPr lang="en-US" b="0" i="1" smtClean="0">
                                  <a:latin typeface="Cambria Math"/>
                                </a:rPr>
                                <m:t>1 </m:t>
                              </m:r>
                              <m:r>
                                <a:rPr lang="en-US" b="0" i="1" smtClean="0">
                                  <a:latin typeface="Cambria Math"/>
                                </a:rPr>
                                <m:t>𝑘𝑒𝑉</m:t>
                              </m:r>
                            </m:den>
                          </m:f>
                        </m:e>
                      </m:d>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a:rPr>
                                <m:t>1.60×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−19</m:t>
                                  </m:r>
                                </m:sup>
                              </m:sSup>
                              <m:r>
                                <a:rPr lang="en-US" b="0" i="1" smtClean="0">
                                  <a:latin typeface="Cambria Math"/>
                                </a:rPr>
                                <m:t> </m:t>
                              </m:r>
                              <m:r>
                                <a:rPr lang="en-US" b="0" i="1" smtClean="0">
                                  <a:latin typeface="Cambria Math"/>
                                </a:rPr>
                                <m:t>𝐽</m:t>
                              </m:r>
                            </m:num>
                            <m:den>
                              <m:r>
                                <a:rPr lang="en-US" b="0" i="1" smtClean="0">
                                  <a:latin typeface="Cambria Math"/>
                                </a:rPr>
                                <m:t>1 </m:t>
                              </m:r>
                              <m:r>
                                <a:rPr lang="en-US" b="0" i="1" smtClean="0">
                                  <a:latin typeface="Cambria Math"/>
                                </a:rPr>
                                <m:t>𝑒𝑉</m:t>
                              </m:r>
                            </m:den>
                          </m:f>
                        </m:e>
                      </m:d>
                      <m:r>
                        <a:rPr lang="en-US" b="0" i="1" smtClean="0">
                          <a:latin typeface="Cambria Math"/>
                        </a:rPr>
                        <m:t>=2.4×</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−15</m:t>
                          </m:r>
                        </m:sup>
                      </m:sSup>
                      <m:r>
                        <a:rPr lang="en-US" b="0" i="1" smtClean="0">
                          <a:latin typeface="Cambria Math"/>
                        </a:rPr>
                        <m:t> </m:t>
                      </m:r>
                      <m:r>
                        <a:rPr lang="en-US" b="0" i="1" smtClean="0">
                          <a:latin typeface="Cambria Math"/>
                        </a:rPr>
                        <m:t>𝐽</m:t>
                      </m:r>
                    </m:oMath>
                  </m:oMathPara>
                </a14:m>
                <a:endParaRPr lang="en-US" b="0" i="1" dirty="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num>
                        <m:den>
                          <m:r>
                            <a:rPr lang="en-US" b="0" i="1" smtClean="0">
                              <a:latin typeface="Cambria Math"/>
                            </a:rPr>
                            <m:t>𝑑</m:t>
                          </m:r>
                        </m:den>
                      </m:f>
                      <m:r>
                        <a:rPr lang="en-US" b="0" i="1" smtClean="0">
                          <a:latin typeface="Cambria Math"/>
                        </a:rPr>
                        <m:t>→</m:t>
                      </m:r>
                      <m:r>
                        <a:rPr lang="en-US" b="0" i="1" smtClean="0">
                          <a:latin typeface="Cambria Math"/>
                        </a:rPr>
                        <m:t>𝐸𝑑</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𝑞</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oMath>
                  </m:oMathPara>
                </a14:m>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𝑞𝐸𝑑</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r>
                            <a:rPr lang="en-US" b="0" i="1" smtClean="0">
                              <a:latin typeface="Cambria Math"/>
                            </a:rPr>
                            <m:t>𝑞𝑑</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2.4×</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−15</m:t>
                              </m:r>
                            </m:sup>
                          </m:sSup>
                          <m:r>
                            <a:rPr lang="en-US" b="0" i="1" smtClean="0">
                              <a:latin typeface="Cambria Math"/>
                            </a:rPr>
                            <m:t> </m:t>
                          </m:r>
                          <m:r>
                            <a:rPr lang="en-US" b="0" i="1" smtClean="0">
                              <a:latin typeface="Cambria Math"/>
                            </a:rPr>
                            <m:t>𝐽</m:t>
                          </m:r>
                        </m:num>
                        <m:den>
                          <m:d>
                            <m:dPr>
                              <m:ctrlPr>
                                <a:rPr lang="en-US" b="0" i="1" smtClean="0">
                                  <a:latin typeface="Cambria Math" panose="02040503050406030204" pitchFamily="18" charset="0"/>
                                </a:rPr>
                              </m:ctrlPr>
                            </m:dPr>
                            <m:e>
                              <m:r>
                                <a:rPr lang="en-US" b="0" i="1" smtClean="0">
                                  <a:latin typeface="Cambria Math"/>
                                </a:rPr>
                                <m:t>2⋅1.60×</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−19</m:t>
                                  </m:r>
                                </m:sup>
                              </m:sSup>
                              <m:r>
                                <a:rPr lang="en-US" b="0" i="1" smtClean="0">
                                  <a:latin typeface="Cambria Math"/>
                                </a:rPr>
                                <m:t> </m:t>
                              </m:r>
                              <m:r>
                                <a:rPr lang="en-US" b="0" i="1" smtClean="0">
                                  <a:latin typeface="Cambria Math"/>
                                </a:rPr>
                                <m:t>𝐶</m:t>
                              </m:r>
                            </m:e>
                          </m:d>
                          <m:d>
                            <m:dPr>
                              <m:ctrlPr>
                                <a:rPr lang="en-US" b="0" i="1" smtClean="0">
                                  <a:latin typeface="Cambria Math" panose="02040503050406030204" pitchFamily="18" charset="0"/>
                                </a:rPr>
                              </m:ctrlPr>
                            </m:dPr>
                            <m:e>
                              <m:r>
                                <a:rPr lang="en-US" b="0" i="1" smtClean="0">
                                  <a:latin typeface="Cambria Math"/>
                                </a:rPr>
                                <m:t>0.003 </m:t>
                              </m:r>
                              <m:r>
                                <a:rPr lang="en-US" b="0" i="1" smtClean="0">
                                  <a:latin typeface="Cambria Math"/>
                                </a:rPr>
                                <m:t>𝑚</m:t>
                              </m:r>
                            </m:e>
                          </m:d>
                        </m:den>
                      </m:f>
                      <m:r>
                        <a:rPr lang="en-US" b="0" i="1" smtClean="0">
                          <a:latin typeface="Cambria Math"/>
                        </a:rPr>
                        <m:t>=2.5×</m:t>
                      </m:r>
                      <m:sSup>
                        <m:sSupPr>
                          <m:ctrlPr>
                            <a:rPr lang="en-US" b="0" i="1" smtClean="0">
                              <a:latin typeface="Cambria Math" panose="02040503050406030204" pitchFamily="18" charset="0"/>
                            </a:rPr>
                          </m:ctrlPr>
                        </m:sSupPr>
                        <m:e>
                          <m:r>
                            <a:rPr lang="en-US" b="0" i="1" smtClean="0">
                              <a:latin typeface="Cambria Math"/>
                            </a:rPr>
                            <m:t>10</m:t>
                          </m:r>
                        </m:e>
                        <m:sup>
                          <m:r>
                            <a:rPr lang="en-US" b="0" i="1" smtClean="0">
                              <a:latin typeface="Cambria Math"/>
                            </a:rPr>
                            <m:t>6</m:t>
                          </m:r>
                        </m:sup>
                      </m:sSup>
                      <m:r>
                        <a:rPr lang="en-US" b="0" i="1" smtClean="0">
                          <a:latin typeface="Cambria Math"/>
                        </a:rPr>
                        <m:t> </m:t>
                      </m:r>
                      <m:r>
                        <a:rPr lang="en-US" b="0" i="1" smtClean="0">
                          <a:latin typeface="Cambria Math"/>
                        </a:rPr>
                        <m:t>𝑁</m:t>
                      </m:r>
                      <m:r>
                        <a:rPr lang="en-US" b="0" i="1" smtClean="0">
                          <a:latin typeface="Cambria Math"/>
                        </a:rPr>
                        <m:t>/</m:t>
                      </m:r>
                      <m:r>
                        <a:rPr lang="en-US" b="0" i="1" smtClean="0">
                          <a:latin typeface="Cambria Math"/>
                        </a:rPr>
                        <m:t>𝐶</m:t>
                      </m:r>
                    </m:oMath>
                  </m:oMathPara>
                </a14:m>
                <a:endParaRPr lang="en-US" dirty="0"/>
              </a:p>
            </p:txBody>
          </p:sp>
        </mc:Choice>
        <mc:Fallback xmlns="">
          <p:sp>
            <p:nvSpPr>
              <p:cNvPr id="3" name="Notes Placeholder 2"/>
              <p:cNvSpPr>
                <a:spLocks noGrp="1"/>
              </p:cNvSpPr>
              <p:nvPr>
                <p:ph type="body" idx="1"/>
              </p:nvPr>
            </p:nvSpPr>
            <p:spPr/>
            <p:txBody>
              <a:bodyPr/>
              <a:lstStyle/>
              <a:p>
                <a:r>
                  <a:rPr lang="en-US" b="0" i="0" smtClean="0">
                    <a:latin typeface="Cambria Math"/>
                  </a:rPr>
                  <a:t>15 𝑘𝑒𝑉((1000 𝑒𝑉)/(1 𝑘𝑒𝑉))((1.60×〖10〗^(−19)  𝐽)/(1 𝑒𝑉))=2.4×〖10〗^(−15)  𝐽</a:t>
                </a:r>
                <a:endParaRPr lang="en-US" b="0" i="1" dirty="0" smtClean="0">
                  <a:latin typeface="Cambria Math"/>
                </a:endParaRPr>
              </a:p>
              <a:p>
                <a:r>
                  <a:rPr lang="en-US" b="0" i="0" smtClean="0">
                    <a:latin typeface="Cambria Math"/>
                  </a:rPr>
                  <a:t>𝐸=𝑉_𝐴𝐵/𝑑→𝐸𝑑=𝑉_𝐴𝐵</a:t>
                </a:r>
                <a:endParaRPr lang="en-US" b="0" dirty="0" smtClean="0"/>
              </a:p>
              <a:p>
                <a:r>
                  <a:rPr lang="en-US" b="0" i="0" smtClean="0">
                    <a:latin typeface="Cambria Math"/>
                  </a:rPr>
                  <a:t>𝑊=𝑞𝑉_𝐴𝐵</a:t>
                </a:r>
                <a:endParaRPr lang="en-US" dirty="0" smtClean="0"/>
              </a:p>
              <a:p>
                <a:r>
                  <a:rPr lang="en-US" b="0" i="0" smtClean="0">
                    <a:latin typeface="Cambria Math"/>
                  </a:rPr>
                  <a:t>𝑊=𝑞𝐸𝑑</a:t>
                </a:r>
                <a:endParaRPr lang="en-US" b="0" dirty="0" smtClean="0"/>
              </a:p>
              <a:p>
                <a:r>
                  <a:rPr lang="en-US" b="0" i="0" smtClean="0">
                    <a:latin typeface="Cambria Math"/>
                  </a:rPr>
                  <a:t>𝐸=𝑊/𝑞𝑑</a:t>
                </a:r>
                <a:endParaRPr lang="en-US" b="0" dirty="0" smtClean="0"/>
              </a:p>
              <a:p>
                <a:r>
                  <a:rPr lang="en-US" b="0" i="0" smtClean="0">
                    <a:latin typeface="Cambria Math"/>
                  </a:rPr>
                  <a:t>𝐸=(2.4×〖10〗^(−15)  𝐽)/(2⋅1.60×〖10〗^(−19)  𝐶)(0.003 𝑚) =2.5×〖10〗^6  𝑁/𝐶</a:t>
                </a:r>
                <a:endParaRPr lang="en-US" dirty="0"/>
              </a:p>
            </p:txBody>
          </p:sp>
        </mc:Fallback>
      </mc:AlternateContent>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64</a:t>
            </a:fld>
            <a:endParaRPr lang="en-US"/>
          </a:p>
        </p:txBody>
      </p:sp>
    </p:spTree>
    <p:extLst>
      <p:ext uri="{BB962C8B-B14F-4D97-AF65-F5344CB8AC3E}">
        <p14:creationId xmlns:p14="http://schemas.microsoft.com/office/powerpoint/2010/main" val="1526858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65</a:t>
            </a:fld>
            <a:endParaRPr lang="en-US"/>
          </a:p>
        </p:txBody>
      </p:sp>
    </p:spTree>
    <p:extLst>
      <p:ext uri="{BB962C8B-B14F-4D97-AF65-F5344CB8AC3E}">
        <p14:creationId xmlns:p14="http://schemas.microsoft.com/office/powerpoint/2010/main" val="477723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DD3B348-0BC8-4B14-80A4-C5D55DC088DF}" type="slidenum">
              <a:rPr lang="en-US" altLang="en-US" smtClean="0">
                <a:latin typeface="Arial" charset="0"/>
              </a:rPr>
              <a:pPr/>
              <a:t>67</a:t>
            </a:fld>
            <a:endParaRPr lang="en-US" altLang="en-US">
              <a:latin typeface="Arial" charset="0"/>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Charge at q</a:t>
            </a:r>
          </a:p>
          <a:p>
            <a:pPr eaLnBrk="1" hangingPunct="1">
              <a:buFontTx/>
              <a:buChar char="•"/>
            </a:pPr>
            <a:r>
              <a:rPr lang="en-US" altLang="en-US" dirty="0"/>
              <a:t>Two points at distances </a:t>
            </a:r>
            <a:r>
              <a:rPr lang="en-US" altLang="en-US" dirty="0" err="1"/>
              <a:t>rA</a:t>
            </a:r>
            <a:r>
              <a:rPr lang="en-US" altLang="en-US" dirty="0"/>
              <a:t> and </a:t>
            </a:r>
            <a:r>
              <a:rPr lang="en-US" altLang="en-US" dirty="0" err="1"/>
              <a:t>rB</a:t>
            </a:r>
            <a:endParaRPr lang="en-US" altLang="en-US" dirty="0"/>
          </a:p>
          <a:p>
            <a:pPr eaLnBrk="1" hangingPunct="1">
              <a:buFontTx/>
              <a:buChar char="•"/>
            </a:pPr>
            <a:r>
              <a:rPr lang="en-US" altLang="en-US" dirty="0"/>
              <a:t>At both these points a small positive test charge is repelled by the force F = (</a:t>
            </a:r>
            <a:r>
              <a:rPr lang="en-US" altLang="en-US" dirty="0" err="1"/>
              <a:t>kqq</a:t>
            </a:r>
            <a:r>
              <a:rPr lang="en-US" altLang="en-US" dirty="0"/>
              <a:t>/r</a:t>
            </a:r>
            <a:r>
              <a:rPr lang="en-US" altLang="en-US" baseline="30000" dirty="0"/>
              <a:t>2</a:t>
            </a:r>
            <a:r>
              <a:rPr lang="en-US" altLang="en-US" dirty="0"/>
              <a:t>)</a:t>
            </a:r>
          </a:p>
          <a:p>
            <a:pPr eaLnBrk="1" hangingPunct="1">
              <a:buFontTx/>
              <a:buChar char="•"/>
            </a:pPr>
            <a:r>
              <a:rPr lang="en-US" altLang="en-US" dirty="0"/>
              <a:t>This force does work to move the test charge from A to B</a:t>
            </a:r>
          </a:p>
          <a:p>
            <a:pPr eaLnBrk="1" hangingPunct="1">
              <a:buFontTx/>
              <a:buChar char="•"/>
            </a:pPr>
            <a:r>
              <a:rPr lang="en-US" altLang="en-US" dirty="0"/>
              <a:t>Since r varies from A to B and the force varies also, so must use calculus integrals to find the work done</a:t>
            </a:r>
          </a:p>
          <a:p>
            <a:pPr lvl="1" eaLnBrk="1" hangingPunct="1">
              <a:buFontTx/>
              <a:buChar char="•"/>
            </a:pPr>
            <a:r>
              <a:rPr lang="en-US" altLang="en-US" dirty="0"/>
              <a:t>W</a:t>
            </a:r>
            <a:r>
              <a:rPr lang="en-US" altLang="en-US" baseline="-25000" dirty="0"/>
              <a:t>AB</a:t>
            </a:r>
            <a:r>
              <a:rPr lang="en-US" altLang="en-US" dirty="0"/>
              <a:t> = kqq</a:t>
            </a:r>
            <a:r>
              <a:rPr lang="en-US" altLang="en-US" baseline="-25000" dirty="0"/>
              <a:t>0</a:t>
            </a:r>
            <a:r>
              <a:rPr lang="en-US" altLang="en-US" dirty="0"/>
              <a:t>/</a:t>
            </a:r>
            <a:r>
              <a:rPr lang="en-US" altLang="en-US" dirty="0" err="1"/>
              <a:t>rA</a:t>
            </a:r>
            <a:r>
              <a:rPr lang="en-US" altLang="en-US" dirty="0"/>
              <a:t> – kqq</a:t>
            </a:r>
            <a:r>
              <a:rPr lang="en-US" altLang="en-US" baseline="-25000" dirty="0"/>
              <a:t>0</a:t>
            </a:r>
            <a:r>
              <a:rPr lang="en-US" altLang="en-US" dirty="0"/>
              <a:t>/</a:t>
            </a:r>
            <a:r>
              <a:rPr lang="en-US" altLang="en-US" dirty="0" err="1"/>
              <a:t>rB</a:t>
            </a:r>
            <a:endParaRPr lang="en-US" altLang="en-US" dirty="0"/>
          </a:p>
          <a:p>
            <a:pPr eaLnBrk="1" hangingPunct="1">
              <a:buFontTx/>
              <a:buChar char="•"/>
            </a:pPr>
            <a:r>
              <a:rPr lang="en-US" altLang="en-US" dirty="0"/>
              <a:t>The potential difference can be found</a:t>
            </a:r>
          </a:p>
          <a:p>
            <a:pPr lvl="1" eaLnBrk="1" hangingPunct="1">
              <a:buFontTx/>
              <a:buChar char="•"/>
            </a:pPr>
            <a:r>
              <a:rPr lang="en-US" altLang="en-US" dirty="0"/>
              <a:t>V</a:t>
            </a:r>
            <a:r>
              <a:rPr lang="en-US" altLang="en-US" baseline="-25000" dirty="0"/>
              <a:t>B</a:t>
            </a:r>
            <a:r>
              <a:rPr lang="en-US" altLang="en-US" dirty="0"/>
              <a:t> – V</a:t>
            </a:r>
            <a:r>
              <a:rPr lang="en-US" altLang="en-US" baseline="-25000" dirty="0"/>
              <a:t>A</a:t>
            </a:r>
            <a:r>
              <a:rPr lang="en-US" altLang="en-US" dirty="0"/>
              <a:t> = -W</a:t>
            </a:r>
            <a:r>
              <a:rPr lang="en-US" altLang="en-US" baseline="-25000" dirty="0"/>
              <a:t>AB</a:t>
            </a:r>
            <a:r>
              <a:rPr lang="en-US" altLang="en-US" dirty="0"/>
              <a:t>/q</a:t>
            </a:r>
            <a:r>
              <a:rPr lang="en-US" altLang="en-US" baseline="-25000" dirty="0"/>
              <a:t>0 </a:t>
            </a:r>
            <a:r>
              <a:rPr lang="en-US" altLang="en-US" dirty="0"/>
              <a:t>= </a:t>
            </a:r>
            <a:r>
              <a:rPr lang="en-US" altLang="en-US" dirty="0" err="1"/>
              <a:t>kq</a:t>
            </a:r>
            <a:r>
              <a:rPr lang="en-US" altLang="en-US" dirty="0"/>
              <a:t>/</a:t>
            </a:r>
            <a:r>
              <a:rPr lang="en-US" altLang="en-US" dirty="0" err="1"/>
              <a:t>rB</a:t>
            </a:r>
            <a:r>
              <a:rPr lang="en-US" altLang="en-US" dirty="0"/>
              <a:t> – </a:t>
            </a:r>
            <a:r>
              <a:rPr lang="en-US" altLang="en-US" dirty="0" err="1"/>
              <a:t>kq</a:t>
            </a:r>
            <a:r>
              <a:rPr lang="en-US" altLang="en-US" dirty="0"/>
              <a:t>/</a:t>
            </a:r>
            <a:r>
              <a:rPr lang="en-US" altLang="en-US" dirty="0" err="1"/>
              <a:t>rA</a:t>
            </a:r>
            <a:endParaRPr lang="en-US" altLang="en-US" dirty="0"/>
          </a:p>
          <a:p>
            <a:pPr eaLnBrk="1" hangingPunct="1">
              <a:buFontTx/>
              <a:buChar char="•"/>
            </a:pPr>
            <a:r>
              <a:rPr lang="en-US" altLang="en-US" dirty="0"/>
              <a:t>If we make </a:t>
            </a:r>
            <a:r>
              <a:rPr lang="en-US" altLang="en-US" dirty="0" err="1"/>
              <a:t>rB</a:t>
            </a:r>
            <a:r>
              <a:rPr lang="en-US" altLang="en-US" dirty="0"/>
              <a:t> very large (infinite) then </a:t>
            </a:r>
            <a:r>
              <a:rPr lang="en-US" altLang="en-US" dirty="0" err="1"/>
              <a:t>kq</a:t>
            </a:r>
            <a:r>
              <a:rPr lang="en-US" altLang="en-US" dirty="0"/>
              <a:t>/</a:t>
            </a:r>
            <a:r>
              <a:rPr lang="en-US" altLang="en-US" dirty="0" err="1"/>
              <a:t>rB</a:t>
            </a:r>
            <a:r>
              <a:rPr lang="en-US" altLang="en-US" dirty="0"/>
              <a:t> = 0 and V</a:t>
            </a:r>
            <a:r>
              <a:rPr lang="en-US" altLang="en-US" baseline="-25000" dirty="0"/>
              <a:t>B</a:t>
            </a:r>
            <a:r>
              <a:rPr lang="en-US" altLang="en-US" dirty="0"/>
              <a:t> = 0</a:t>
            </a:r>
          </a:p>
          <a:p>
            <a:pPr eaLnBrk="1" hangingPunct="1">
              <a:buFontTx/>
              <a:buChar char="•"/>
            </a:pPr>
            <a:r>
              <a:rPr lang="en-US" altLang="en-US" dirty="0"/>
              <a:t>For convenience we always set V</a:t>
            </a:r>
            <a:r>
              <a:rPr lang="en-US" altLang="en-US" baseline="-25000" dirty="0"/>
              <a:t>B</a:t>
            </a:r>
            <a:r>
              <a:rPr lang="en-US" altLang="en-US" dirty="0"/>
              <a:t> = 0 so </a:t>
            </a:r>
          </a:p>
          <a:p>
            <a:pPr lvl="1" eaLnBrk="1" hangingPunct="1">
              <a:buFontTx/>
              <a:buChar char="•"/>
            </a:pPr>
            <a:r>
              <a:rPr lang="en-US" altLang="en-US" dirty="0"/>
              <a:t>V = </a:t>
            </a:r>
            <a:r>
              <a:rPr lang="en-US" altLang="en-US" dirty="0" err="1"/>
              <a:t>kq</a:t>
            </a:r>
            <a:r>
              <a:rPr lang="en-US" altLang="en-US" dirty="0"/>
              <a:t>/r</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381000" y="685800"/>
            <a:ext cx="6096000" cy="3429000"/>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A2EA504-A7FB-4339-A4AA-E88BAAF8AEFB}" type="slidenum">
              <a:rPr lang="en-US" altLang="en-US" smtClean="0">
                <a:latin typeface="Arial" charset="0"/>
              </a:rPr>
              <a:pPr/>
              <a:t>68</a:t>
            </a:fld>
            <a:endParaRPr lang="en-US" alt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81000" y="685800"/>
            <a:ext cx="6096000" cy="342900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1910F81-C3E0-40B0-BFA3-5220B2A224B3}" type="slidenum">
              <a:rPr lang="en-US" altLang="en-US" smtClean="0">
                <a:latin typeface="Arial" charset="0"/>
              </a:rPr>
              <a:pPr/>
              <a:t>69</a:t>
            </a:fld>
            <a:endParaRPr lang="en-US" altLang="en-US">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C0AE6F4-9B9F-4166-8058-3AF20A448AAD}" type="slidenum">
              <a:rPr lang="en-US" altLang="en-US" smtClean="0">
                <a:latin typeface="Arial" charset="0"/>
              </a:rPr>
              <a:pPr/>
              <a:t>70</a:t>
            </a:fld>
            <a:endParaRPr lang="en-US" altLang="en-US">
              <a:latin typeface="Arial" charset="0"/>
            </a:endParaRPr>
          </a:p>
        </p:txBody>
      </p:sp>
      <p:sp>
        <p:nvSpPr>
          <p:cNvPr id="39939"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39940"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rPr>
                        <m:t>𝑉</m:t>
                      </m:r>
                      <m:r>
                        <a:rPr lang="en-US" altLang="en-US" i="1" dirty="0" smtClean="0">
                          <a:latin typeface="Cambria Math"/>
                        </a:rPr>
                        <m:t>=</m:t>
                      </m:r>
                      <m:f>
                        <m:fPr>
                          <m:ctrlPr>
                            <a:rPr lang="en-US" altLang="en-US" i="1" dirty="0" smtClean="0">
                              <a:latin typeface="Cambria Math" panose="02040503050406030204" pitchFamily="18" charset="0"/>
                            </a:rPr>
                          </m:ctrlPr>
                        </m:fPr>
                        <m:num>
                          <m:r>
                            <a:rPr lang="en-US" altLang="en-US" i="1" dirty="0" err="1" smtClean="0">
                              <a:latin typeface="Cambria Math"/>
                            </a:rPr>
                            <m:t>𝑘𝑞</m:t>
                          </m:r>
                        </m:num>
                        <m:den>
                          <m:r>
                            <a:rPr lang="en-US" altLang="en-US" i="1" dirty="0" smtClean="0">
                              <a:latin typeface="Cambria Math"/>
                            </a:rPr>
                            <m:t>𝑟</m:t>
                          </m:r>
                        </m:den>
                      </m:f>
                    </m:oMath>
                  </m:oMathPara>
                </a14:m>
                <a:endParaRPr lang="en-US" altLang="en-US" dirty="0"/>
              </a:p>
              <a:p>
                <a:pPr eaLnBrk="1" hangingPunct="1"/>
                <a14:m>
                  <m:oMathPara xmlns:m="http://schemas.openxmlformats.org/officeDocument/2006/math">
                    <m:oMathParaPr>
                      <m:jc m:val="centerGroup"/>
                    </m:oMathParaPr>
                    <m:oMath xmlns:m="http://schemas.openxmlformats.org/officeDocument/2006/math">
                      <m:r>
                        <a:rPr lang="en-US" altLang="en-US" i="1" dirty="0" smtClean="0">
                          <a:latin typeface="Cambria Math"/>
                          <a:sym typeface="Wingdings" pitchFamily="2" charset="2"/>
                        </a:rPr>
                        <m:t>𝑉</m:t>
                      </m:r>
                      <m:r>
                        <a:rPr lang="en-US" altLang="en-US" i="1" dirty="0" smtClean="0">
                          <a:latin typeface="Cambria Math"/>
                          <a:sym typeface="Wingdings" pitchFamily="2" charset="2"/>
                        </a:rPr>
                        <m:t>=</m:t>
                      </m:r>
                      <m:f>
                        <m:fPr>
                          <m:ctrlPr>
                            <a:rPr lang="en-US" altLang="en-US" i="1" dirty="0" smtClean="0">
                              <a:latin typeface="Cambria Math" panose="02040503050406030204" pitchFamily="18" charset="0"/>
                              <a:sym typeface="Wingdings" pitchFamily="2" charset="2"/>
                            </a:rPr>
                          </m:ctrlPr>
                        </m:fPr>
                        <m:num>
                          <m:d>
                            <m:dPr>
                              <m:ctrlPr>
                                <a:rPr lang="en-US" altLang="en-US"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8.99</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9</m:t>
                                  </m:r>
                                </m:sup>
                              </m:sSup>
                              <m:f>
                                <m:fPr>
                                  <m:ctrlPr>
                                    <a:rPr lang="en-US" altLang="en-US" b="0" i="1" dirty="0" smtClean="0">
                                      <a:latin typeface="Cambria Math" panose="02040503050406030204" pitchFamily="18" charset="0"/>
                                      <a:sym typeface="Wingdings" pitchFamily="2" charset="2"/>
                                    </a:rPr>
                                  </m:ctrlPr>
                                </m:fPr>
                                <m:num>
                                  <m:r>
                                    <a:rPr lang="en-US" altLang="en-US" b="0" i="1" dirty="0" smtClean="0">
                                      <a:latin typeface="Cambria Math"/>
                                      <a:sym typeface="Wingdings" pitchFamily="2" charset="2"/>
                                    </a:rPr>
                                    <m:t>𝑁</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𝐶</m:t>
                                      </m:r>
                                    </m:e>
                                    <m:sup>
                                      <m:r>
                                        <a:rPr lang="en-US" altLang="en-US" b="0" i="1" dirty="0" smtClean="0">
                                          <a:latin typeface="Cambria Math"/>
                                          <a:sym typeface="Wingdings" pitchFamily="2" charset="2"/>
                                        </a:rPr>
                                        <m:t>2</m:t>
                                      </m:r>
                                    </m:sup>
                                  </m:sSup>
                                </m:den>
                              </m:f>
                            </m:e>
                          </m:d>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2</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−6</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𝐶</m:t>
                              </m:r>
                            </m:e>
                          </m:d>
                        </m:num>
                        <m:den>
                          <m:r>
                            <a:rPr lang="en-US" altLang="en-US" b="0" i="1" dirty="0" smtClean="0">
                              <a:latin typeface="Cambria Math"/>
                              <a:sym typeface="Wingdings" pitchFamily="2" charset="2"/>
                            </a:rPr>
                            <m:t>0</m:t>
                          </m:r>
                          <m:r>
                            <a:rPr lang="en-US" altLang="en-US" i="1" dirty="0" smtClean="0">
                              <a:latin typeface="Cambria Math"/>
                              <a:sym typeface="Wingdings" pitchFamily="2" charset="2"/>
                            </a:rPr>
                            <m:t>.333333</m:t>
                          </m:r>
                          <m:r>
                            <a:rPr lang="en-US" altLang="en-US" b="0" i="1" dirty="0" smtClean="0">
                              <a:latin typeface="Cambria Math"/>
                              <a:sym typeface="Wingdings" pitchFamily="2" charset="2"/>
                            </a:rPr>
                            <m:t> </m:t>
                          </m:r>
                          <m:r>
                            <a:rPr lang="en-US" altLang="en-US" i="1" dirty="0" smtClean="0">
                              <a:latin typeface="Cambria Math"/>
                              <a:sym typeface="Wingdings" pitchFamily="2" charset="2"/>
                            </a:rPr>
                            <m:t>𝑚</m:t>
                          </m:r>
                        </m:den>
                      </m:f>
                      <m:r>
                        <a:rPr lang="en-US" altLang="en-US" i="1" dirty="0" smtClean="0">
                          <a:latin typeface="Cambria Math"/>
                          <a:sym typeface="Wingdings" pitchFamily="2" charset="2"/>
                        </a:rPr>
                        <m:t>+</m:t>
                      </m:r>
                      <m:f>
                        <m:fPr>
                          <m:ctrlPr>
                            <a:rPr lang="en-US" altLang="en-US" b="0" i="1" dirty="0" smtClean="0">
                              <a:latin typeface="Cambria Math" panose="02040503050406030204" pitchFamily="18" charset="0"/>
                              <a:sym typeface="Wingdings" pitchFamily="2" charset="2"/>
                            </a:rPr>
                          </m:ctrlPr>
                        </m:fPr>
                        <m:num>
                          <m:d>
                            <m:dPr>
                              <m:ctrlPr>
                                <a:rPr lang="en-US" altLang="en-US" b="0" i="1" dirty="0" smtClean="0">
                                  <a:latin typeface="Cambria Math" panose="02040503050406030204" pitchFamily="18" charset="0"/>
                                  <a:sym typeface="Wingdings" pitchFamily="2" charset="2"/>
                                </a:rPr>
                              </m:ctrlPr>
                            </m:dPr>
                            <m:e>
                              <m:r>
                                <a:rPr lang="en-US" altLang="en-US" i="1" dirty="0" smtClean="0">
                                  <a:latin typeface="Cambria Math"/>
                                  <a:sym typeface="Wingdings" pitchFamily="2" charset="2"/>
                                </a:rPr>
                                <m:t>8.99</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9</m:t>
                                  </m:r>
                                </m:sup>
                              </m:sSup>
                              <m:f>
                                <m:fPr>
                                  <m:ctrlPr>
                                    <a:rPr lang="en-US" altLang="en-US" b="0" i="1" dirty="0" smtClean="0">
                                      <a:latin typeface="Cambria Math" panose="02040503050406030204" pitchFamily="18" charset="0"/>
                                      <a:sym typeface="Wingdings" pitchFamily="2" charset="2"/>
                                    </a:rPr>
                                  </m:ctrlPr>
                                </m:fPr>
                                <m:num>
                                  <m:r>
                                    <a:rPr lang="en-US" altLang="en-US" b="0" i="1" dirty="0" smtClean="0">
                                      <a:latin typeface="Cambria Math"/>
                                      <a:sym typeface="Wingdings" pitchFamily="2" charset="2"/>
                                    </a:rPr>
                                    <m:t>𝑁</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𝑚</m:t>
                                      </m:r>
                                    </m:e>
                                    <m:sup>
                                      <m:r>
                                        <a:rPr lang="en-US" altLang="en-US" b="0" i="1" dirty="0" smtClean="0">
                                          <a:latin typeface="Cambria Math"/>
                                          <a:sym typeface="Wingdings" pitchFamily="2" charset="2"/>
                                        </a:rPr>
                                        <m:t>2</m:t>
                                      </m:r>
                                    </m:sup>
                                  </m:sSup>
                                </m:num>
                                <m:den>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𝐶</m:t>
                                      </m:r>
                                    </m:e>
                                    <m:sup>
                                      <m:r>
                                        <a:rPr lang="en-US" altLang="en-US" b="0" i="1" dirty="0" smtClean="0">
                                          <a:latin typeface="Cambria Math"/>
                                          <a:sym typeface="Wingdings" pitchFamily="2" charset="2"/>
                                        </a:rPr>
                                        <m:t>2</m:t>
                                      </m:r>
                                    </m:sup>
                                  </m:sSup>
                                </m:den>
                              </m:f>
                            </m:e>
                          </m:d>
                          <m:d>
                            <m:dPr>
                              <m:ctrlPr>
                                <a:rPr lang="en-US" altLang="en-US" b="0" i="1" dirty="0" smtClean="0">
                                  <a:latin typeface="Cambria Math" panose="02040503050406030204" pitchFamily="18" charset="0"/>
                                  <a:sym typeface="Wingdings" pitchFamily="2" charset="2"/>
                                </a:rPr>
                              </m:ctrlPr>
                            </m:dPr>
                            <m:e>
                              <m:r>
                                <a:rPr lang="en-US" altLang="en-US" b="0" i="1" dirty="0" smtClean="0">
                                  <a:latin typeface="Cambria Math"/>
                                  <a:sym typeface="Wingdings" pitchFamily="2" charset="2"/>
                                </a:rPr>
                                <m:t>−</m:t>
                              </m:r>
                              <m:r>
                                <a:rPr lang="en-US" altLang="en-US" i="1" dirty="0" smtClean="0">
                                  <a:latin typeface="Cambria Math"/>
                                  <a:sym typeface="Wingdings" pitchFamily="2" charset="2"/>
                                </a:rPr>
                                <m:t>4</m:t>
                              </m:r>
                              <m:r>
                                <a:rPr lang="en-US" altLang="en-US" b="0" i="1" dirty="0" smtClean="0">
                                  <a:latin typeface="Cambria Math"/>
                                  <a:sym typeface="Wingdings" pitchFamily="2" charset="2"/>
                                </a:rPr>
                                <m:t>×</m:t>
                              </m:r>
                              <m:sSup>
                                <m:sSupPr>
                                  <m:ctrlPr>
                                    <a:rPr lang="en-US" altLang="en-US" b="0" i="1" dirty="0" smtClean="0">
                                      <a:latin typeface="Cambria Math" panose="02040503050406030204" pitchFamily="18" charset="0"/>
                                      <a:sym typeface="Wingdings" pitchFamily="2" charset="2"/>
                                    </a:rPr>
                                  </m:ctrlPr>
                                </m:sSupPr>
                                <m:e>
                                  <m:r>
                                    <a:rPr lang="en-US" altLang="en-US" i="1" dirty="0" smtClean="0">
                                      <a:latin typeface="Cambria Math"/>
                                      <a:sym typeface="Wingdings" pitchFamily="2" charset="2"/>
                                    </a:rPr>
                                    <m:t>10</m:t>
                                  </m:r>
                                </m:e>
                                <m:sup>
                                  <m:r>
                                    <a:rPr lang="en-US" altLang="en-US" b="0" i="1" dirty="0" smtClean="0">
                                      <a:latin typeface="Cambria Math"/>
                                      <a:sym typeface="Wingdings" pitchFamily="2" charset="2"/>
                                    </a:rPr>
                                    <m:t>−6</m:t>
                                  </m:r>
                                </m:sup>
                              </m:sSup>
                              <m:r>
                                <a:rPr lang="en-US" altLang="en-US" b="0" i="1" dirty="0" smtClean="0">
                                  <a:latin typeface="Cambria Math"/>
                                  <a:sym typeface="Wingdings" pitchFamily="2" charset="2"/>
                                </a:rPr>
                                <m:t> </m:t>
                              </m:r>
                              <m:r>
                                <a:rPr lang="en-US" altLang="en-US" i="1" dirty="0" smtClean="0">
                                  <a:latin typeface="Cambria Math"/>
                                  <a:sym typeface="Wingdings" pitchFamily="2" charset="2"/>
                                </a:rPr>
                                <m:t>𝐶</m:t>
                              </m:r>
                            </m:e>
                          </m:d>
                        </m:num>
                        <m:den>
                          <m:r>
                            <a:rPr lang="en-US" altLang="en-US" b="0" i="1" dirty="0" smtClean="0">
                              <a:latin typeface="Cambria Math"/>
                              <a:sym typeface="Wingdings" pitchFamily="2" charset="2"/>
                            </a:rPr>
                            <m:t>0</m:t>
                          </m:r>
                          <m:r>
                            <a:rPr lang="en-US" altLang="en-US" i="1" dirty="0" smtClean="0">
                              <a:latin typeface="Cambria Math"/>
                              <a:sym typeface="Wingdings" pitchFamily="2" charset="2"/>
                            </a:rPr>
                            <m:t>.666667</m:t>
                          </m:r>
                          <m:r>
                            <a:rPr lang="en-US" altLang="en-US" b="0" i="1" dirty="0" smtClean="0">
                              <a:latin typeface="Cambria Math"/>
                              <a:sym typeface="Wingdings" pitchFamily="2" charset="2"/>
                            </a:rPr>
                            <m:t> </m:t>
                          </m:r>
                          <m:r>
                            <a:rPr lang="en-US" altLang="en-US" i="1" dirty="0" smtClean="0">
                              <a:latin typeface="Cambria Math"/>
                              <a:sym typeface="Wingdings" pitchFamily="2" charset="2"/>
                            </a:rPr>
                            <m:t>𝑚</m:t>
                          </m:r>
                        </m:den>
                      </m:f>
                      <m:r>
                        <a:rPr lang="en-US" altLang="en-US" i="1" dirty="0" smtClean="0">
                          <a:latin typeface="Cambria Math"/>
                          <a:sym typeface="Wingdings" pitchFamily="2" charset="2"/>
                        </a:rPr>
                        <m:t>=0 </m:t>
                      </m:r>
                      <m:r>
                        <a:rPr lang="en-US" altLang="en-US" i="1" dirty="0" smtClean="0">
                          <a:latin typeface="Cambria Math"/>
                          <a:sym typeface="Wingdings" pitchFamily="2" charset="2"/>
                        </a:rPr>
                        <m:t>𝑉</m:t>
                      </m:r>
                    </m:oMath>
                  </m:oMathPara>
                </a14:m>
                <a:endParaRPr lang="en-US" altLang="en-US" dirty="0">
                  <a:sym typeface="Wingdings" pitchFamily="2" charset="2"/>
                </a:endParaRPr>
              </a:p>
            </p:txBody>
          </p:sp>
        </mc:Choice>
        <mc:Fallback xmlns="">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0" dirty="0" smtClean="0">
                    <a:latin typeface="Cambria Math"/>
                  </a:rPr>
                  <a:t>𝑉=</a:t>
                </a:r>
                <a:r>
                  <a:rPr lang="en-US" altLang="en-US" i="0" dirty="0" err="1" smtClean="0">
                    <a:latin typeface="Cambria Math"/>
                  </a:rPr>
                  <a:t>𝑘𝑞</a:t>
                </a:r>
                <a:r>
                  <a:rPr lang="en-US" altLang="en-US" i="0" dirty="0" smtClean="0">
                    <a:latin typeface="Cambria Math"/>
                  </a:rPr>
                  <a:t>/𝑟</a:t>
                </a:r>
                <a:endParaRPr lang="en-US" altLang="en-US" dirty="0" smtClean="0"/>
              </a:p>
              <a:p>
                <a:pPr eaLnBrk="1" hangingPunct="1"/>
                <a:r>
                  <a:rPr lang="en-US" altLang="en-US" i="0" dirty="0" smtClean="0">
                    <a:latin typeface="Cambria Math"/>
                    <a:sym typeface="Wingdings" pitchFamily="2" charset="2"/>
                  </a:rPr>
                  <a:t>𝑉=(8.99</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〗^9  (𝑁</a:t>
                </a:r>
                <a:r>
                  <a:rPr lang="en-US" altLang="en-US" i="0" dirty="0" smtClean="0">
                    <a:latin typeface="Cambria Math"/>
                    <a:sym typeface="Wingdings" pitchFamily="2" charset="2"/>
                  </a:rPr>
                  <a:t>𝑚</a:t>
                </a:r>
                <a:r>
                  <a:rPr lang="en-US" altLang="en-US" b="0" i="0" dirty="0" smtClean="0">
                    <a:latin typeface="Cambria Math"/>
                    <a:sym typeface="Wingdings" pitchFamily="2" charset="2"/>
                  </a:rPr>
                  <a:t>^2)/</a:t>
                </a:r>
                <a:r>
                  <a:rPr lang="en-US" altLang="en-US" i="0" dirty="0" smtClean="0">
                    <a:latin typeface="Cambria Math"/>
                    <a:sym typeface="Wingdings" pitchFamily="2" charset="2"/>
                  </a:rPr>
                  <a:t>𝐶</a:t>
                </a:r>
                <a:r>
                  <a:rPr lang="en-US" altLang="en-US" b="0" i="0" dirty="0" smtClean="0">
                    <a:latin typeface="Cambria Math"/>
                    <a:sym typeface="Wingdings" pitchFamily="2" charset="2"/>
                  </a:rPr>
                  <a:t>^2 )(</a:t>
                </a:r>
                <a:r>
                  <a:rPr lang="en-US" altLang="en-US" i="0" dirty="0" smtClean="0">
                    <a:latin typeface="Cambria Math"/>
                    <a:sym typeface="Wingdings" pitchFamily="2" charset="2"/>
                  </a:rPr>
                  <a:t>2</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〗^(−6)  </a:t>
                </a:r>
                <a:r>
                  <a:rPr lang="en-US" altLang="en-US" i="0" dirty="0" smtClean="0">
                    <a:latin typeface="Cambria Math"/>
                    <a:sym typeface="Wingdings" pitchFamily="2" charset="2"/>
                  </a:rPr>
                  <a:t>𝐶)/(</a:t>
                </a:r>
                <a:r>
                  <a:rPr lang="en-US" altLang="en-US" b="0" i="0" dirty="0" smtClean="0">
                    <a:latin typeface="Cambria Math"/>
                    <a:sym typeface="Wingdings" pitchFamily="2" charset="2"/>
                  </a:rPr>
                  <a:t>0</a:t>
                </a:r>
                <a:r>
                  <a:rPr lang="en-US" altLang="en-US" i="0" dirty="0" smtClean="0">
                    <a:latin typeface="Cambria Math"/>
                    <a:sym typeface="Wingdings" pitchFamily="2" charset="2"/>
                  </a:rPr>
                  <a:t>.333333</a:t>
                </a:r>
                <a:r>
                  <a:rPr lang="en-US" altLang="en-US" b="0" i="0" dirty="0" smtClean="0">
                    <a:latin typeface="Cambria Math"/>
                    <a:sym typeface="Wingdings" pitchFamily="2" charset="2"/>
                  </a:rPr>
                  <a:t> </a:t>
                </a:r>
                <a:r>
                  <a:rPr lang="en-US" altLang="en-US" i="0" dirty="0" smtClean="0">
                    <a:latin typeface="Cambria Math"/>
                    <a:sym typeface="Wingdings" pitchFamily="2" charset="2"/>
                  </a:rPr>
                  <a:t>𝑚)+</a:t>
                </a:r>
                <a:r>
                  <a:rPr lang="en-US" altLang="en-US" b="0" i="0" dirty="0" smtClean="0">
                    <a:latin typeface="Cambria Math"/>
                    <a:sym typeface="Wingdings" pitchFamily="2" charset="2"/>
                  </a:rPr>
                  <a:t>(</a:t>
                </a:r>
                <a:r>
                  <a:rPr lang="en-US" altLang="en-US" i="0" dirty="0" smtClean="0">
                    <a:latin typeface="Cambria Math"/>
                    <a:sym typeface="Wingdings" pitchFamily="2" charset="2"/>
                  </a:rPr>
                  <a:t>8.99</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〗^9  (𝑁</a:t>
                </a:r>
                <a:r>
                  <a:rPr lang="en-US" altLang="en-US" i="0" dirty="0" smtClean="0">
                    <a:latin typeface="Cambria Math"/>
                    <a:sym typeface="Wingdings" pitchFamily="2" charset="2"/>
                  </a:rPr>
                  <a:t>𝑚</a:t>
                </a:r>
                <a:r>
                  <a:rPr lang="en-US" altLang="en-US" b="0" i="0" dirty="0" smtClean="0">
                    <a:latin typeface="Cambria Math"/>
                    <a:sym typeface="Wingdings" pitchFamily="2" charset="2"/>
                  </a:rPr>
                  <a:t>^2)/</a:t>
                </a:r>
                <a:r>
                  <a:rPr lang="en-US" altLang="en-US" i="0" dirty="0" smtClean="0">
                    <a:latin typeface="Cambria Math"/>
                    <a:sym typeface="Wingdings" pitchFamily="2" charset="2"/>
                  </a:rPr>
                  <a:t>𝐶</a:t>
                </a:r>
                <a:r>
                  <a:rPr lang="en-US" altLang="en-US" b="0" i="0" dirty="0" smtClean="0">
                    <a:latin typeface="Cambria Math"/>
                    <a:sym typeface="Wingdings" pitchFamily="2" charset="2"/>
                  </a:rPr>
                  <a:t>^2 )(−</a:t>
                </a:r>
                <a:r>
                  <a:rPr lang="en-US" altLang="en-US" i="0" dirty="0" smtClean="0">
                    <a:latin typeface="Cambria Math"/>
                    <a:sym typeface="Wingdings" pitchFamily="2" charset="2"/>
                  </a:rPr>
                  <a:t>4</a:t>
                </a:r>
                <a:r>
                  <a:rPr lang="en-US" altLang="en-US" b="0" i="0" dirty="0" smtClean="0">
                    <a:latin typeface="Cambria Math"/>
                    <a:sym typeface="Wingdings" pitchFamily="2" charset="2"/>
                  </a:rPr>
                  <a:t>×〖</a:t>
                </a:r>
                <a:r>
                  <a:rPr lang="en-US" altLang="en-US" i="0" dirty="0" smtClean="0">
                    <a:latin typeface="Cambria Math"/>
                    <a:sym typeface="Wingdings" pitchFamily="2" charset="2"/>
                  </a:rPr>
                  <a:t>10</a:t>
                </a:r>
                <a:r>
                  <a:rPr lang="en-US" altLang="en-US" b="0" i="0" dirty="0" smtClean="0">
                    <a:latin typeface="Cambria Math"/>
                    <a:sym typeface="Wingdings" pitchFamily="2" charset="2"/>
                  </a:rPr>
                  <a:t>〗^(−6)  </a:t>
                </a:r>
                <a:r>
                  <a:rPr lang="en-US" altLang="en-US" i="0" dirty="0" smtClean="0">
                    <a:latin typeface="Cambria Math"/>
                    <a:sym typeface="Wingdings" pitchFamily="2" charset="2"/>
                  </a:rPr>
                  <a:t>𝐶)</a:t>
                </a:r>
                <a:r>
                  <a:rPr lang="en-US" altLang="en-US" b="0" i="0" dirty="0" smtClean="0">
                    <a:latin typeface="Cambria Math"/>
                    <a:sym typeface="Wingdings" pitchFamily="2" charset="2"/>
                  </a:rPr>
                  <a:t>/(0</a:t>
                </a:r>
                <a:r>
                  <a:rPr lang="en-US" altLang="en-US" i="0" dirty="0" smtClean="0">
                    <a:latin typeface="Cambria Math"/>
                    <a:sym typeface="Wingdings" pitchFamily="2" charset="2"/>
                  </a:rPr>
                  <a:t>.666667</a:t>
                </a:r>
                <a:r>
                  <a:rPr lang="en-US" altLang="en-US" b="0" i="0" dirty="0" smtClean="0">
                    <a:latin typeface="Cambria Math"/>
                    <a:sym typeface="Wingdings" pitchFamily="2" charset="2"/>
                  </a:rPr>
                  <a:t> </a:t>
                </a:r>
                <a:r>
                  <a:rPr lang="en-US" altLang="en-US" i="0" dirty="0" smtClean="0">
                    <a:latin typeface="Cambria Math"/>
                    <a:sym typeface="Wingdings" pitchFamily="2" charset="2"/>
                  </a:rPr>
                  <a:t>𝑚</a:t>
                </a:r>
                <a:r>
                  <a:rPr lang="en-US" altLang="en-US" b="0" i="0" dirty="0" smtClean="0">
                    <a:latin typeface="Cambria Math"/>
                    <a:sym typeface="Wingdings" pitchFamily="2" charset="2"/>
                  </a:rPr>
                  <a:t>)</a:t>
                </a:r>
                <a:r>
                  <a:rPr lang="en-US" altLang="en-US" i="0" dirty="0" smtClean="0">
                    <a:latin typeface="Cambria Math"/>
                    <a:sym typeface="Wingdings" pitchFamily="2" charset="2"/>
                  </a:rPr>
                  <a:t>=0 </a:t>
                </a:r>
                <a:r>
                  <a:rPr lang="en-US" altLang="en-US" i="0" dirty="0" smtClean="0">
                    <a:latin typeface="Cambria Math"/>
                    <a:sym typeface="Wingdings" pitchFamily="2" charset="2"/>
                  </a:rPr>
                  <a:t>𝑉</a:t>
                </a:r>
                <a:endParaRPr lang="en-US" altLang="en-US" dirty="0" smtClean="0">
                  <a:sym typeface="Wingdings" pitchFamily="2" charset="2"/>
                </a:endParaRPr>
              </a:p>
            </p:txBody>
          </p:sp>
        </mc:Fallback>
      </mc:AlternateContent>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6293C7-11AD-468A-A43C-6257E0C8021B}" type="slidenum">
              <a:rPr lang="en-US" altLang="en-US" smtClean="0"/>
              <a:pPr/>
              <a:t>8</a:t>
            </a:fld>
            <a:endParaRPr lang="en-US" altLang="en-US" dirty="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different than LCD (in LCD the material is naturally transparent, the charge makes it become opaque)</a:t>
            </a:r>
          </a:p>
          <a:p>
            <a:pPr eaLnBrk="1" hangingPunct="1">
              <a:buFontTx/>
              <a:buChar char="•"/>
            </a:pPr>
            <a:endParaRPr lang="en-US" altLang="en-US" dirty="0"/>
          </a:p>
          <a:p>
            <a:pPr eaLnBrk="1" hangingPunct="1">
              <a:buFontTx/>
              <a:buChar char="•"/>
            </a:pPr>
            <a:r>
              <a:rPr lang="en-US" altLang="en-US" dirty="0"/>
              <a:t>New Technology</a:t>
            </a:r>
          </a:p>
          <a:p>
            <a:pPr eaLnBrk="1" hangingPunct="1">
              <a:buFontTx/>
              <a:buChar char="•"/>
            </a:pPr>
            <a:r>
              <a:rPr lang="en-US" altLang="en-US" dirty="0"/>
              <a:t>Made of two layers (base and transparent top)</a:t>
            </a:r>
          </a:p>
          <a:p>
            <a:pPr eaLnBrk="1" hangingPunct="1">
              <a:buFontTx/>
              <a:buChar char="•"/>
            </a:pPr>
            <a:r>
              <a:rPr lang="en-US" altLang="en-US" dirty="0"/>
              <a:t>Microcapsules diameter of hair contain white charged beads and dark liquid.</a:t>
            </a:r>
          </a:p>
          <a:p>
            <a:pPr eaLnBrk="1" hangingPunct="1">
              <a:buFontTx/>
              <a:buChar char="•"/>
            </a:pPr>
            <a:r>
              <a:rPr lang="en-US" altLang="en-US" dirty="0"/>
              <a:t>The base layer is electrically charged (some pixels (picture element) are dark because the beads are attracted to the base layer and some are white because the beads are repelled by the base layer)</a:t>
            </a:r>
          </a:p>
          <a:p>
            <a:pPr eaLnBrk="1" hangingPunct="1"/>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DD5EA3-10B4-4A22-A55A-BBBBC669E66B}" type="slidenum">
              <a:rPr lang="en-US" altLang="en-US" smtClean="0">
                <a:latin typeface="Arial" charset="0"/>
              </a:rPr>
              <a:pPr/>
              <a:t>71</a:t>
            </a:fld>
            <a:endParaRPr lang="en-US" altLang="en-US">
              <a:latin typeface="Arial" charset="0"/>
            </a:endParaRPr>
          </a:p>
        </p:txBody>
      </p:sp>
      <p:sp>
        <p:nvSpPr>
          <p:cNvPr id="40963" name="Rectangle 2"/>
          <p:cNvSpPr>
            <a:spLocks noGrp="1" noRot="1" noChangeAspect="1" noChangeArrowheads="1" noTextEdit="1"/>
          </p:cNvSpPr>
          <p:nvPr>
            <p:ph type="sldImg"/>
          </p:nvPr>
        </p:nvSpPr>
        <p:spPr>
          <a:xfrm>
            <a:off x="381000" y="685800"/>
            <a:ext cx="6096000" cy="3429000"/>
          </a:xfrm>
          <a:ln/>
        </p:spPr>
      </p:sp>
      <mc:AlternateContent xmlns:mc="http://schemas.openxmlformats.org/markup-compatibility/2006" xmlns:a14="http://schemas.microsoft.com/office/drawing/2010/main">
        <mc:Choice Requires="a14">
          <p:sp>
            <p:nvSpPr>
              <p:cNvPr id="40964" name="Rectangle 3"/>
              <p:cNvSpPr>
                <a:spLocks noGrp="1" noChangeArrowheads="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r>
                  <a:rPr lang="en-US" sz="1200" b="1" kern="1200" dirty="0">
                    <a:solidFill>
                      <a:schemeClr val="tx1"/>
                    </a:solidFill>
                    <a:effectLst/>
                    <a:latin typeface="Arial" charset="0"/>
                    <a:ea typeface="+mn-ea"/>
                    <a:cs typeface="+mn-cs"/>
                  </a:rPr>
                  <a:t>Start by saying that the potential at infinity is 0.  </a:t>
                </a:r>
              </a:p>
              <a:p>
                <a:r>
                  <a:rPr lang="en-US" sz="1200" b="1" kern="1200" dirty="0">
                    <a:solidFill>
                      <a:schemeClr val="tx1"/>
                    </a:solidFill>
                    <a:effectLst/>
                    <a:latin typeface="Arial" charset="0"/>
                    <a:ea typeface="+mn-ea"/>
                    <a:cs typeface="+mn-cs"/>
                  </a:rPr>
                  <a:t>Find the potential at the orbit due to the nucleus:</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𝑽</m:t>
                      </m:r>
                      <m:r>
                        <a:rPr lang="en-US" sz="1200" b="1" i="1" kern="1200">
                          <a:solidFill>
                            <a:schemeClr val="tx1"/>
                          </a:solidFill>
                          <a:effectLst/>
                          <a:latin typeface="Cambria Math"/>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𝒌𝒒</m:t>
                          </m:r>
                        </m:num>
                        <m:den>
                          <m:r>
                            <a:rPr lang="en-US" sz="1200" b="1" i="1" kern="1200">
                              <a:solidFill>
                                <a:schemeClr val="tx1"/>
                              </a:solidFill>
                              <a:effectLst/>
                              <a:latin typeface="Cambria Math"/>
                              <a:ea typeface="+mn-ea"/>
                              <a:cs typeface="+mn-cs"/>
                            </a:rPr>
                            <m:t>𝒓</m:t>
                          </m:r>
                        </m:den>
                      </m:f>
                      <m:r>
                        <a:rPr lang="en-US" sz="1200" b="1" i="1" kern="1200">
                          <a:solidFill>
                            <a:schemeClr val="tx1"/>
                          </a:solidFill>
                          <a:effectLst/>
                          <a:latin typeface="Cambria Math"/>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𝟖</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𝟗𝟗</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𝟗</m:t>
                                  </m:r>
                                </m:sup>
                              </m:sSup>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𝑵</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𝒎</m:t>
                                      </m:r>
                                    </m:e>
                                    <m:sup>
                                      <m:r>
                                        <a:rPr lang="en-US" sz="1200" b="1" i="1" kern="1200" baseline="30000">
                                          <a:solidFill>
                                            <a:schemeClr val="tx1"/>
                                          </a:solidFill>
                                          <a:effectLst/>
                                          <a:latin typeface="Cambria Math"/>
                                          <a:ea typeface="+mn-ea"/>
                                          <a:cs typeface="+mn-cs"/>
                                        </a:rPr>
                                        <m:t>𝟐</m:t>
                                      </m:r>
                                    </m:sup>
                                  </m:sSup>
                                </m:num>
                                <m:den>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𝑪</m:t>
                                      </m:r>
                                    </m:e>
                                    <m:sup>
                                      <m:r>
                                        <a:rPr lang="en-US" sz="1200" b="1" i="1" kern="1200" baseline="30000">
                                          <a:solidFill>
                                            <a:schemeClr val="tx1"/>
                                          </a:solidFill>
                                          <a:effectLst/>
                                          <a:latin typeface="Cambria Math"/>
                                          <a:ea typeface="+mn-ea"/>
                                          <a:cs typeface="+mn-cs"/>
                                        </a:rPr>
                                        <m:t>𝟐</m:t>
                                      </m:r>
                                    </m:sup>
                                  </m:sSup>
                                </m:den>
                              </m:f>
                            </m:e>
                          </m:d>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𝟑</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𝟐</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𝟏𝟗</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𝑪</m:t>
                              </m:r>
                            </m:e>
                          </m:d>
                        </m:num>
                        <m:den>
                          <m:r>
                            <a:rPr lang="en-US" sz="1200" b="1" i="1" kern="1200">
                              <a:solidFill>
                                <a:schemeClr val="tx1"/>
                              </a:solidFill>
                              <a:effectLst/>
                              <a:latin typeface="Cambria Math"/>
                              <a:ea typeface="+mn-ea"/>
                              <a:cs typeface="+mn-cs"/>
                            </a:rPr>
                            <m:t>𝟓</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𝟑</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𝟏𝟏</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𝒎</m:t>
                          </m:r>
                        </m:den>
                      </m:f>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𝟓𝟒</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𝟑</m:t>
                      </m:r>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𝑽</m:t>
                      </m:r>
                    </m:oMath>
                  </m:oMathPara>
                </a14:m>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work done to bring the first electron in from infinity:</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𝑬𝑷𝑬</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𝒒𝑽</m:t>
                      </m:r>
                      <m:r>
                        <a:rPr lang="en-US" sz="1200" b="1" i="1" kern="1200">
                          <a:solidFill>
                            <a:schemeClr val="tx1"/>
                          </a:solidFill>
                          <a:effectLst/>
                          <a:latin typeface="Cambria Math"/>
                          <a:ea typeface="+mn-ea"/>
                          <a:cs typeface="+mn-cs"/>
                        </a:rPr>
                        <m:t>=</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𝟏</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𝟏𝟗</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𝑪</m:t>
                          </m:r>
                        </m:e>
                      </m:d>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𝟓𝟒</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𝟑</m:t>
                          </m:r>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𝑽</m:t>
                          </m:r>
                        </m:e>
                      </m:d>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𝟖</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𝟔𝟖</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𝟏𝟖</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𝑱</m:t>
                      </m:r>
                    </m:oMath>
                  </m:oMathPara>
                </a14:m>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new potential at the orbit (new electron will want to come into the opposite side of the orbit):</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𝑽</m:t>
                      </m:r>
                      <m:r>
                        <a:rPr lang="en-US" sz="1200" b="1" i="1" kern="1200">
                          <a:solidFill>
                            <a:schemeClr val="tx1"/>
                          </a:solidFill>
                          <a:effectLst/>
                          <a:latin typeface="Cambria Math"/>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𝒌𝒒</m:t>
                          </m:r>
                        </m:num>
                        <m:den>
                          <m:r>
                            <a:rPr lang="en-US" sz="1200" b="1" i="1" kern="1200">
                              <a:solidFill>
                                <a:schemeClr val="tx1"/>
                              </a:solidFill>
                              <a:effectLst/>
                              <a:latin typeface="Cambria Math"/>
                              <a:ea typeface="+mn-ea"/>
                              <a:cs typeface="+mn-cs"/>
                            </a:rPr>
                            <m:t>𝒓</m:t>
                          </m:r>
                        </m:den>
                      </m:f>
                      <m:r>
                        <a:rPr lang="en-US" sz="1200" b="1" i="1" kern="1200">
                          <a:solidFill>
                            <a:schemeClr val="tx1"/>
                          </a:solidFill>
                          <a:effectLst/>
                          <a:latin typeface="Cambria Math"/>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𝒌𝒒</m:t>
                          </m:r>
                        </m:num>
                        <m:den>
                          <m:r>
                            <a:rPr lang="en-US" sz="1200" b="1" i="1" kern="1200">
                              <a:solidFill>
                                <a:schemeClr val="tx1"/>
                              </a:solidFill>
                              <a:effectLst/>
                              <a:latin typeface="Cambria Math"/>
                              <a:ea typeface="+mn-ea"/>
                              <a:cs typeface="+mn-cs"/>
                            </a:rPr>
                            <m:t>𝒓</m:t>
                          </m:r>
                        </m:den>
                      </m:f>
                      <m:r>
                        <a:rPr lang="en-US" sz="1200" b="1" i="1" kern="1200">
                          <a:solidFill>
                            <a:schemeClr val="tx1"/>
                          </a:solidFill>
                          <a:effectLst/>
                          <a:latin typeface="Cambria Math"/>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𝟖</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𝟗𝟗</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𝟗</m:t>
                                  </m:r>
                                </m:sup>
                              </m:sSup>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𝑵</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𝒎</m:t>
                                      </m:r>
                                    </m:e>
                                    <m:sup>
                                      <m:r>
                                        <a:rPr lang="en-US" sz="1200" b="1" i="1" kern="1200" baseline="30000">
                                          <a:solidFill>
                                            <a:schemeClr val="tx1"/>
                                          </a:solidFill>
                                          <a:effectLst/>
                                          <a:latin typeface="Cambria Math"/>
                                          <a:ea typeface="+mn-ea"/>
                                          <a:cs typeface="+mn-cs"/>
                                        </a:rPr>
                                        <m:t>𝟐</m:t>
                                      </m:r>
                                    </m:sup>
                                  </m:sSup>
                                </m:num>
                                <m:den>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𝑪</m:t>
                                      </m:r>
                                    </m:e>
                                    <m:sup>
                                      <m:r>
                                        <a:rPr lang="en-US" sz="1200" b="1" i="1" kern="1200" baseline="30000">
                                          <a:solidFill>
                                            <a:schemeClr val="tx1"/>
                                          </a:solidFill>
                                          <a:effectLst/>
                                          <a:latin typeface="Cambria Math"/>
                                          <a:ea typeface="+mn-ea"/>
                                          <a:cs typeface="+mn-cs"/>
                                        </a:rPr>
                                        <m:t>𝟐</m:t>
                                      </m:r>
                                    </m:sup>
                                  </m:sSup>
                                </m:den>
                              </m:f>
                            </m:e>
                          </m:d>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𝟑</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𝟐</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𝟏𝟗</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𝑪</m:t>
                              </m:r>
                            </m:e>
                          </m:d>
                        </m:num>
                        <m:den>
                          <m:r>
                            <a:rPr lang="en-US" sz="1200" b="1" i="1" kern="1200">
                              <a:solidFill>
                                <a:schemeClr val="tx1"/>
                              </a:solidFill>
                              <a:effectLst/>
                              <a:latin typeface="Cambria Math"/>
                              <a:ea typeface="+mn-ea"/>
                              <a:cs typeface="+mn-cs"/>
                            </a:rPr>
                            <m:t>𝟓</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𝟑</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𝟏𝟏</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𝒎</m:t>
                          </m:r>
                        </m:den>
                      </m:f>
                      <m:r>
                        <a:rPr lang="en-US" sz="1200" b="1" i="1" kern="1200">
                          <a:solidFill>
                            <a:schemeClr val="tx1"/>
                          </a:solidFill>
                          <a:effectLst/>
                          <a:latin typeface="Cambria Math"/>
                          <a:ea typeface="+mn-ea"/>
                          <a:cs typeface="+mn-cs"/>
                        </a:rPr>
                        <m:t>+</m:t>
                      </m:r>
                      <m:f>
                        <m:fPr>
                          <m:ctrlPr>
                            <a:rPr lang="en-US" sz="1200" b="1" i="1" kern="1200">
                              <a:solidFill>
                                <a:schemeClr val="tx1"/>
                              </a:solidFill>
                              <a:effectLst/>
                              <a:latin typeface="Cambria Math" panose="02040503050406030204" pitchFamily="18" charset="0"/>
                              <a:ea typeface="+mn-ea"/>
                              <a:cs typeface="+mn-cs"/>
                            </a:rPr>
                          </m:ctrlPr>
                        </m:fPr>
                        <m:num>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𝟖</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𝟗𝟗</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𝟗</m:t>
                                  </m:r>
                                </m:sup>
                              </m:sSup>
                              <m:f>
                                <m:fPr>
                                  <m:ctrlPr>
                                    <a:rPr lang="en-US" sz="1200" b="1" i="1" kern="1200">
                                      <a:solidFill>
                                        <a:schemeClr val="tx1"/>
                                      </a:solidFill>
                                      <a:effectLst/>
                                      <a:latin typeface="Cambria Math" panose="02040503050406030204" pitchFamily="18" charset="0"/>
                                      <a:ea typeface="+mn-ea"/>
                                      <a:cs typeface="+mn-cs"/>
                                    </a:rPr>
                                  </m:ctrlPr>
                                </m:fPr>
                                <m:num>
                                  <m:r>
                                    <a:rPr lang="en-US" sz="1200" b="1" i="1" kern="1200">
                                      <a:solidFill>
                                        <a:schemeClr val="tx1"/>
                                      </a:solidFill>
                                      <a:effectLst/>
                                      <a:latin typeface="Cambria Math"/>
                                      <a:ea typeface="+mn-ea"/>
                                      <a:cs typeface="+mn-cs"/>
                                    </a:rPr>
                                    <m:t>𝑵</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𝒎</m:t>
                                      </m:r>
                                    </m:e>
                                    <m:sup>
                                      <m:r>
                                        <a:rPr lang="en-US" sz="1200" b="1" i="1" kern="1200" baseline="30000">
                                          <a:solidFill>
                                            <a:schemeClr val="tx1"/>
                                          </a:solidFill>
                                          <a:effectLst/>
                                          <a:latin typeface="Cambria Math"/>
                                          <a:ea typeface="+mn-ea"/>
                                          <a:cs typeface="+mn-cs"/>
                                        </a:rPr>
                                        <m:t>𝟐</m:t>
                                      </m:r>
                                    </m:sup>
                                  </m:sSup>
                                </m:num>
                                <m:den>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𝑪</m:t>
                                      </m:r>
                                    </m:e>
                                    <m:sup>
                                      <m:r>
                                        <a:rPr lang="en-US" sz="1200" b="1" i="1" kern="1200" baseline="30000">
                                          <a:solidFill>
                                            <a:schemeClr val="tx1"/>
                                          </a:solidFill>
                                          <a:effectLst/>
                                          <a:latin typeface="Cambria Math"/>
                                          <a:ea typeface="+mn-ea"/>
                                          <a:cs typeface="+mn-cs"/>
                                        </a:rPr>
                                        <m:t>𝟐</m:t>
                                      </m:r>
                                    </m:sup>
                                  </m:sSup>
                                </m:den>
                              </m:f>
                            </m:e>
                          </m:d>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𝟏𝟗</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𝑪</m:t>
                              </m:r>
                            </m:e>
                          </m:d>
                        </m:num>
                        <m:den>
                          <m:r>
                            <a:rPr lang="en-US" sz="1200" b="1" i="1" kern="1200">
                              <a:solidFill>
                                <a:schemeClr val="tx1"/>
                              </a:solidFill>
                              <a:effectLst/>
                              <a:latin typeface="Cambria Math"/>
                              <a:ea typeface="+mn-ea"/>
                              <a:cs typeface="+mn-cs"/>
                            </a:rPr>
                            <m:t>𝟏𝟎</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𝟏𝟏</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𝒎</m:t>
                          </m:r>
                        </m:den>
                      </m:f>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𝟒𝟎</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𝟕</m:t>
                      </m:r>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𝑽</m:t>
                      </m:r>
                    </m:oMath>
                  </m:oMathPara>
                </a14:m>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work to bring in the second electron</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𝑬𝑷𝑬</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𝒒𝑽</m:t>
                      </m:r>
                      <m:r>
                        <a:rPr lang="en-US" sz="1200" b="1" i="1" kern="1200">
                          <a:solidFill>
                            <a:schemeClr val="tx1"/>
                          </a:solidFill>
                          <a:effectLst/>
                          <a:latin typeface="Cambria Math"/>
                          <a:ea typeface="+mn-ea"/>
                          <a:cs typeface="+mn-cs"/>
                        </a:rPr>
                        <m:t>=</m:t>
                      </m:r>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𝟏</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𝟏𝟗</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𝑪</m:t>
                          </m:r>
                        </m:e>
                      </m:d>
                      <m:d>
                        <m:dPr>
                          <m:ctrlPr>
                            <a:rPr lang="en-US" sz="1200" b="1" i="1" kern="1200">
                              <a:solidFill>
                                <a:schemeClr val="tx1"/>
                              </a:solidFill>
                              <a:effectLst/>
                              <a:latin typeface="Cambria Math" panose="02040503050406030204" pitchFamily="18" charset="0"/>
                              <a:ea typeface="+mn-ea"/>
                              <a:cs typeface="+mn-cs"/>
                            </a:rPr>
                          </m:ctrlPr>
                        </m:dPr>
                        <m:e>
                          <m:r>
                            <a:rPr lang="en-US" sz="1200" b="1" i="1" kern="1200">
                              <a:solidFill>
                                <a:schemeClr val="tx1"/>
                              </a:solidFill>
                              <a:effectLst/>
                              <a:latin typeface="Cambria Math"/>
                              <a:ea typeface="+mn-ea"/>
                              <a:cs typeface="+mn-cs"/>
                            </a:rPr>
                            <m:t>𝟒𝟎</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𝟕</m:t>
                          </m:r>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𝑽</m:t>
                          </m:r>
                        </m:e>
                      </m:d>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𝟓𝟏</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𝟏𝟖</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𝑱</m:t>
                      </m:r>
                    </m:oMath>
                  </m:oMathPara>
                </a14:m>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Total</a:t>
                </a:r>
              </a:p>
              <a:p>
                <a:pPr/>
                <a14:m>
                  <m:oMathPara xmlns:m="http://schemas.openxmlformats.org/officeDocument/2006/math">
                    <m:oMathParaPr>
                      <m:jc m:val="centerGroup"/>
                    </m:oMathParaPr>
                    <m:oMath xmlns:m="http://schemas.openxmlformats.org/officeDocument/2006/math">
                      <m:r>
                        <a:rPr lang="en-US" sz="1200" b="1" i="1" kern="1200">
                          <a:solidFill>
                            <a:schemeClr val="tx1"/>
                          </a:solidFill>
                          <a:effectLst/>
                          <a:latin typeface="Cambria Math"/>
                          <a:ea typeface="+mn-ea"/>
                          <a:cs typeface="+mn-cs"/>
                        </a:rPr>
                        <m:t>𝑬𝑷</m:t>
                      </m:r>
                      <m:sSub>
                        <m:sSubPr>
                          <m:ctrlPr>
                            <a:rPr lang="en-US" sz="1200" b="1" i="1" kern="1200">
                              <a:solidFill>
                                <a:schemeClr val="tx1"/>
                              </a:solidFill>
                              <a:effectLst/>
                              <a:latin typeface="Cambria Math" panose="02040503050406030204" pitchFamily="18" charset="0"/>
                              <a:ea typeface="+mn-ea"/>
                              <a:cs typeface="+mn-cs"/>
                            </a:rPr>
                          </m:ctrlPr>
                        </m:sSubPr>
                        <m:e>
                          <m:r>
                            <a:rPr lang="en-US" sz="1200" b="1" i="1" kern="1200">
                              <a:solidFill>
                                <a:schemeClr val="tx1"/>
                              </a:solidFill>
                              <a:effectLst/>
                              <a:latin typeface="Cambria Math"/>
                              <a:ea typeface="+mn-ea"/>
                              <a:cs typeface="+mn-cs"/>
                            </a:rPr>
                            <m:t>𝑬</m:t>
                          </m:r>
                        </m:e>
                        <m:sub>
                          <m:r>
                            <a:rPr lang="en-US" sz="1200" b="1" i="1" kern="1200" baseline="-25000">
                              <a:solidFill>
                                <a:schemeClr val="tx1"/>
                              </a:solidFill>
                              <a:effectLst/>
                              <a:latin typeface="Cambria Math"/>
                              <a:ea typeface="+mn-ea"/>
                              <a:cs typeface="+mn-cs"/>
                            </a:rPr>
                            <m:t>𝒕𝒐𝒕𝒂𝒍</m:t>
                          </m:r>
                        </m:sub>
                      </m:sSub>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𝟖</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𝟔𝟖</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𝟏𝟖</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𝑱</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𝟔</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𝟓𝟏</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𝟏𝟖</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𝑱</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𝟓𝟐</m:t>
                      </m:r>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𝟏</m:t>
                      </m:r>
                      <m:sSup>
                        <m:sSupPr>
                          <m:ctrlPr>
                            <a:rPr lang="en-US" sz="1200" b="1" i="1" kern="1200">
                              <a:solidFill>
                                <a:schemeClr val="tx1"/>
                              </a:solidFill>
                              <a:effectLst/>
                              <a:latin typeface="Cambria Math" panose="02040503050406030204" pitchFamily="18" charset="0"/>
                              <a:ea typeface="+mn-ea"/>
                              <a:cs typeface="+mn-cs"/>
                            </a:rPr>
                          </m:ctrlPr>
                        </m:sSupPr>
                        <m:e>
                          <m:r>
                            <a:rPr lang="en-US" sz="1200" b="1" i="1" kern="1200">
                              <a:solidFill>
                                <a:schemeClr val="tx1"/>
                              </a:solidFill>
                              <a:effectLst/>
                              <a:latin typeface="Cambria Math"/>
                              <a:ea typeface="+mn-ea"/>
                              <a:cs typeface="+mn-cs"/>
                            </a:rPr>
                            <m:t>𝟎</m:t>
                          </m:r>
                        </m:e>
                        <m:sup>
                          <m:r>
                            <a:rPr lang="en-US" sz="1200" b="1" i="1" kern="1200" baseline="30000">
                              <a:solidFill>
                                <a:schemeClr val="tx1"/>
                              </a:solidFill>
                              <a:effectLst/>
                              <a:latin typeface="Cambria Math"/>
                              <a:ea typeface="+mn-ea"/>
                              <a:cs typeface="+mn-cs"/>
                            </a:rPr>
                            <m:t>−</m:t>
                          </m:r>
                          <m:r>
                            <a:rPr lang="en-US" sz="1200" b="1" i="1" kern="1200" baseline="30000">
                              <a:solidFill>
                                <a:schemeClr val="tx1"/>
                              </a:solidFill>
                              <a:effectLst/>
                              <a:latin typeface="Cambria Math"/>
                              <a:ea typeface="+mn-ea"/>
                              <a:cs typeface="+mn-cs"/>
                            </a:rPr>
                            <m:t>𝟏𝟕</m:t>
                          </m:r>
                        </m:sup>
                      </m:sSup>
                      <m:r>
                        <a:rPr lang="en-US" sz="1200" b="1" i="1" kern="1200">
                          <a:solidFill>
                            <a:schemeClr val="tx1"/>
                          </a:solidFill>
                          <a:effectLst/>
                          <a:latin typeface="Cambria Math"/>
                          <a:ea typeface="+mn-ea"/>
                          <a:cs typeface="+mn-cs"/>
                        </a:rPr>
                        <m:t> </m:t>
                      </m:r>
                      <m:r>
                        <a:rPr lang="en-US" sz="1200" b="1" i="1" kern="1200">
                          <a:solidFill>
                            <a:schemeClr val="tx1"/>
                          </a:solidFill>
                          <a:effectLst/>
                          <a:latin typeface="Cambria Math"/>
                          <a:ea typeface="+mn-ea"/>
                          <a:cs typeface="+mn-cs"/>
                        </a:rPr>
                        <m:t>𝑱</m:t>
                      </m:r>
                    </m:oMath>
                  </m:oMathPara>
                </a14:m>
                <a:endParaRPr lang="en-US" sz="1200" b="1" kern="1200" dirty="0">
                  <a:solidFill>
                    <a:schemeClr val="tx1"/>
                  </a:solidFill>
                  <a:effectLst/>
                  <a:latin typeface="Arial" charset="0"/>
                  <a:ea typeface="+mn-ea"/>
                  <a:cs typeface="+mn-cs"/>
                </a:endParaRPr>
              </a:p>
            </p:txBody>
          </p:sp>
        </mc:Choice>
        <mc:Fallback xmlns="">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Arial" charset="0"/>
                    <a:ea typeface="+mn-ea"/>
                    <a:cs typeface="+mn-cs"/>
                  </a:rPr>
                  <a:t>Start by saying that the potential at infinity is 0.  </a:t>
                </a:r>
              </a:p>
              <a:p>
                <a:r>
                  <a:rPr lang="en-US" sz="1200" b="1" kern="1200" dirty="0">
                    <a:solidFill>
                      <a:schemeClr val="tx1"/>
                    </a:solidFill>
                    <a:effectLst/>
                    <a:latin typeface="Arial" charset="0"/>
                    <a:ea typeface="+mn-ea"/>
                    <a:cs typeface="+mn-cs"/>
                  </a:rPr>
                  <a:t>Find the potential at the orbit due to the nucleus:</a:t>
                </a:r>
              </a:p>
              <a:p>
                <a:r>
                  <a:rPr lang="en-US" sz="1200" b="1" i="0" kern="1200">
                    <a:solidFill>
                      <a:schemeClr val="tx1"/>
                    </a:solidFill>
                    <a:effectLst/>
                    <a:latin typeface="Arial" charset="0"/>
                    <a:ea typeface="+mn-ea"/>
                    <a:cs typeface="+mn-cs"/>
                  </a:rPr>
                  <a:t>𝑽=𝒌𝒒/𝒓=(𝟖.𝟗𝟗×𝟏𝟎^</a:t>
                </a:r>
                <a:r>
                  <a:rPr lang="en-US" sz="1200" b="1" i="0" kern="1200" baseline="30000">
                    <a:solidFill>
                      <a:schemeClr val="tx1"/>
                    </a:solidFill>
                    <a:effectLst/>
                    <a:latin typeface="Arial" charset="0"/>
                    <a:ea typeface="+mn-ea"/>
                    <a:cs typeface="+mn-cs"/>
                  </a:rPr>
                  <a:t>𝟗  (</a:t>
                </a:r>
                <a:r>
                  <a:rPr lang="en-US" sz="1200" b="1" i="0" kern="1200">
                    <a:solidFill>
                      <a:schemeClr val="tx1"/>
                    </a:solidFill>
                    <a:effectLst/>
                    <a:latin typeface="Arial" charset="0"/>
                    <a:ea typeface="+mn-ea"/>
                    <a:cs typeface="+mn-cs"/>
                  </a:rPr>
                  <a:t>𝑵𝒎^</a:t>
                </a:r>
                <a:r>
                  <a:rPr lang="en-US" sz="1200" b="1" i="0" kern="1200" baseline="30000">
                    <a:solidFill>
                      <a:schemeClr val="tx1"/>
                    </a:solidFill>
                    <a:effectLst/>
                    <a:latin typeface="Arial" charset="0"/>
                    <a:ea typeface="+mn-ea"/>
                    <a:cs typeface="+mn-cs"/>
                  </a:rPr>
                  <a:t>𝟐)/</a:t>
                </a:r>
                <a:r>
                  <a:rPr lang="en-US" sz="1200" b="1" i="0" kern="1200">
                    <a:solidFill>
                      <a:schemeClr val="tx1"/>
                    </a:solidFill>
                    <a:effectLst/>
                    <a:latin typeface="Arial" charset="0"/>
                    <a:ea typeface="+mn-ea"/>
                    <a:cs typeface="+mn-cs"/>
                  </a:rPr>
                  <a:t>𝑪^</a:t>
                </a:r>
                <a:r>
                  <a:rPr lang="en-US" sz="1200" b="1" i="0" kern="1200" baseline="30000">
                    <a:solidFill>
                      <a:schemeClr val="tx1"/>
                    </a:solidFill>
                    <a:effectLst/>
                    <a:latin typeface="Arial" charset="0"/>
                    <a:ea typeface="+mn-ea"/>
                    <a:cs typeface="+mn-cs"/>
                  </a:rPr>
                  <a:t>𝟐 )(</a:t>
                </a:r>
                <a:r>
                  <a:rPr lang="en-US" sz="1200" b="1" i="0" kern="1200">
                    <a:solidFill>
                      <a:schemeClr val="tx1"/>
                    </a:solidFill>
                    <a:effectLst/>
                    <a:latin typeface="Arial" charset="0"/>
                    <a:ea typeface="+mn-ea"/>
                    <a:cs typeface="+mn-cs"/>
                  </a:rPr>
                  <a:t>𝟑.𝟐×𝟏𝟎^(</a:t>
                </a:r>
                <a:r>
                  <a:rPr lang="en-US" sz="1200" b="1" i="0" kern="1200" baseline="30000">
                    <a:solidFill>
                      <a:schemeClr val="tx1"/>
                    </a:solidFill>
                    <a:effectLst/>
                    <a:latin typeface="Arial" charset="0"/>
                    <a:ea typeface="+mn-ea"/>
                    <a:cs typeface="+mn-cs"/>
                  </a:rPr>
                  <a:t>−𝟏𝟗) </a:t>
                </a:r>
                <a:r>
                  <a:rPr lang="en-US" sz="1200" b="1" i="0" kern="1200">
                    <a:solidFill>
                      <a:schemeClr val="tx1"/>
                    </a:solidFill>
                    <a:effectLst/>
                    <a:latin typeface="Arial" charset="0"/>
                    <a:ea typeface="+mn-ea"/>
                    <a:cs typeface="+mn-cs"/>
                  </a:rPr>
                  <a:t> 𝑪)/(𝟓.𝟑×𝟏𝟎^(</a:t>
                </a:r>
                <a:r>
                  <a:rPr lang="en-US" sz="1200" b="1" i="0" kern="1200" baseline="30000">
                    <a:solidFill>
                      <a:schemeClr val="tx1"/>
                    </a:solidFill>
                    <a:effectLst/>
                    <a:latin typeface="Arial" charset="0"/>
                    <a:ea typeface="+mn-ea"/>
                    <a:cs typeface="+mn-cs"/>
                  </a:rPr>
                  <a:t>−𝟏𝟏) </a:t>
                </a:r>
                <a:r>
                  <a:rPr lang="en-US" sz="1200" b="1" i="0" kern="1200">
                    <a:solidFill>
                      <a:schemeClr val="tx1"/>
                    </a:solidFill>
                    <a:effectLst/>
                    <a:latin typeface="Arial" charset="0"/>
                    <a:ea typeface="+mn-ea"/>
                    <a:cs typeface="+mn-cs"/>
                  </a:rPr>
                  <a:t> 𝒎)=𝟓𝟒.𝟑 𝑽</a:t>
                </a:r>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work done to bring the first electron in from infinity:</a:t>
                </a:r>
              </a:p>
              <a:p>
                <a:r>
                  <a:rPr lang="en-US" sz="1200" b="1" i="0" kern="1200">
                    <a:solidFill>
                      <a:schemeClr val="tx1"/>
                    </a:solidFill>
                    <a:effectLst/>
                    <a:latin typeface="Arial" charset="0"/>
                    <a:ea typeface="+mn-ea"/>
                    <a:cs typeface="+mn-cs"/>
                  </a:rPr>
                  <a:t>𝑬𝑷𝑬=𝒒𝑽=(𝟏.𝟔×𝟏𝟎^(</a:t>
                </a:r>
                <a:r>
                  <a:rPr lang="en-US" sz="1200" b="1" i="0" kern="1200" baseline="30000">
                    <a:solidFill>
                      <a:schemeClr val="tx1"/>
                    </a:solidFill>
                    <a:effectLst/>
                    <a:latin typeface="Arial" charset="0"/>
                    <a:ea typeface="+mn-ea"/>
                    <a:cs typeface="+mn-cs"/>
                  </a:rPr>
                  <a:t>−𝟏𝟗) </a:t>
                </a:r>
                <a:r>
                  <a:rPr lang="en-US" sz="1200" b="1" i="0" kern="1200">
                    <a:solidFill>
                      <a:schemeClr val="tx1"/>
                    </a:solidFill>
                    <a:effectLst/>
                    <a:latin typeface="Arial" charset="0"/>
                    <a:ea typeface="+mn-ea"/>
                    <a:cs typeface="+mn-cs"/>
                  </a:rPr>
                  <a:t> 𝑪)(𝟓𝟒.𝟑 𝑽)=𝟖.𝟔𝟖×𝟏𝟎^(</a:t>
                </a:r>
                <a:r>
                  <a:rPr lang="en-US" sz="1200" b="1" i="0" kern="1200" baseline="30000">
                    <a:solidFill>
                      <a:schemeClr val="tx1"/>
                    </a:solidFill>
                    <a:effectLst/>
                    <a:latin typeface="Arial" charset="0"/>
                    <a:ea typeface="+mn-ea"/>
                    <a:cs typeface="+mn-cs"/>
                  </a:rPr>
                  <a:t>−𝟏𝟖) </a:t>
                </a:r>
                <a:r>
                  <a:rPr lang="en-US" sz="1200" b="1" i="0" kern="1200">
                    <a:solidFill>
                      <a:schemeClr val="tx1"/>
                    </a:solidFill>
                    <a:effectLst/>
                    <a:latin typeface="Arial" charset="0"/>
                    <a:ea typeface="+mn-ea"/>
                    <a:cs typeface="+mn-cs"/>
                  </a:rPr>
                  <a:t> 𝑱</a:t>
                </a:r>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new potential at the orbit (new electron will want to come into the opposite side of the orbit):</a:t>
                </a:r>
              </a:p>
              <a:p>
                <a:r>
                  <a:rPr lang="en-US" sz="1200" b="1" i="0" kern="1200">
                    <a:solidFill>
                      <a:schemeClr val="tx1"/>
                    </a:solidFill>
                    <a:effectLst/>
                    <a:latin typeface="Arial" charset="0"/>
                    <a:ea typeface="+mn-ea"/>
                    <a:cs typeface="+mn-cs"/>
                  </a:rPr>
                  <a:t>𝑽=𝒌𝒒/𝒓+𝒌𝒒/𝒓=(𝟖.𝟗𝟗×𝟏𝟎^</a:t>
                </a:r>
                <a:r>
                  <a:rPr lang="en-US" sz="1200" b="1" i="0" kern="1200" baseline="30000">
                    <a:solidFill>
                      <a:schemeClr val="tx1"/>
                    </a:solidFill>
                    <a:effectLst/>
                    <a:latin typeface="Arial" charset="0"/>
                    <a:ea typeface="+mn-ea"/>
                    <a:cs typeface="+mn-cs"/>
                  </a:rPr>
                  <a:t>𝟗  (</a:t>
                </a:r>
                <a:r>
                  <a:rPr lang="en-US" sz="1200" b="1" i="0" kern="1200">
                    <a:solidFill>
                      <a:schemeClr val="tx1"/>
                    </a:solidFill>
                    <a:effectLst/>
                    <a:latin typeface="Arial" charset="0"/>
                    <a:ea typeface="+mn-ea"/>
                    <a:cs typeface="+mn-cs"/>
                  </a:rPr>
                  <a:t>𝑵𝒎^</a:t>
                </a:r>
                <a:r>
                  <a:rPr lang="en-US" sz="1200" b="1" i="0" kern="1200" baseline="30000">
                    <a:solidFill>
                      <a:schemeClr val="tx1"/>
                    </a:solidFill>
                    <a:effectLst/>
                    <a:latin typeface="Arial" charset="0"/>
                    <a:ea typeface="+mn-ea"/>
                    <a:cs typeface="+mn-cs"/>
                  </a:rPr>
                  <a:t>𝟐)/</a:t>
                </a:r>
                <a:r>
                  <a:rPr lang="en-US" sz="1200" b="1" i="0" kern="1200">
                    <a:solidFill>
                      <a:schemeClr val="tx1"/>
                    </a:solidFill>
                    <a:effectLst/>
                    <a:latin typeface="Arial" charset="0"/>
                    <a:ea typeface="+mn-ea"/>
                    <a:cs typeface="+mn-cs"/>
                  </a:rPr>
                  <a:t>𝑪^</a:t>
                </a:r>
                <a:r>
                  <a:rPr lang="en-US" sz="1200" b="1" i="0" kern="1200" baseline="30000">
                    <a:solidFill>
                      <a:schemeClr val="tx1"/>
                    </a:solidFill>
                    <a:effectLst/>
                    <a:latin typeface="Arial" charset="0"/>
                    <a:ea typeface="+mn-ea"/>
                    <a:cs typeface="+mn-cs"/>
                  </a:rPr>
                  <a:t>𝟐 )(</a:t>
                </a:r>
                <a:r>
                  <a:rPr lang="en-US" sz="1200" b="1" i="0" kern="1200">
                    <a:solidFill>
                      <a:schemeClr val="tx1"/>
                    </a:solidFill>
                    <a:effectLst/>
                    <a:latin typeface="Arial" charset="0"/>
                    <a:ea typeface="+mn-ea"/>
                    <a:cs typeface="+mn-cs"/>
                  </a:rPr>
                  <a:t>𝟑.𝟐×𝟏𝟎^(</a:t>
                </a:r>
                <a:r>
                  <a:rPr lang="en-US" sz="1200" b="1" i="0" kern="1200" baseline="30000">
                    <a:solidFill>
                      <a:schemeClr val="tx1"/>
                    </a:solidFill>
                    <a:effectLst/>
                    <a:latin typeface="Arial" charset="0"/>
                    <a:ea typeface="+mn-ea"/>
                    <a:cs typeface="+mn-cs"/>
                  </a:rPr>
                  <a:t>−𝟏𝟗) </a:t>
                </a:r>
                <a:r>
                  <a:rPr lang="en-US" sz="1200" b="1" i="0" kern="1200">
                    <a:solidFill>
                      <a:schemeClr val="tx1"/>
                    </a:solidFill>
                    <a:effectLst/>
                    <a:latin typeface="Arial" charset="0"/>
                    <a:ea typeface="+mn-ea"/>
                    <a:cs typeface="+mn-cs"/>
                  </a:rPr>
                  <a:t> 𝑪)/(𝟓.𝟑×𝟏𝟎^(</a:t>
                </a:r>
                <a:r>
                  <a:rPr lang="en-US" sz="1200" b="1" i="0" kern="1200" baseline="30000">
                    <a:solidFill>
                      <a:schemeClr val="tx1"/>
                    </a:solidFill>
                    <a:effectLst/>
                    <a:latin typeface="Arial" charset="0"/>
                    <a:ea typeface="+mn-ea"/>
                    <a:cs typeface="+mn-cs"/>
                  </a:rPr>
                  <a:t>−𝟏𝟏) </a:t>
                </a:r>
                <a:r>
                  <a:rPr lang="en-US" sz="1200" b="1" i="0" kern="1200">
                    <a:solidFill>
                      <a:schemeClr val="tx1"/>
                    </a:solidFill>
                    <a:effectLst/>
                    <a:latin typeface="Arial" charset="0"/>
                    <a:ea typeface="+mn-ea"/>
                    <a:cs typeface="+mn-cs"/>
                  </a:rPr>
                  <a:t> 𝒎)+(𝟖.𝟗𝟗×𝟏𝟎^</a:t>
                </a:r>
                <a:r>
                  <a:rPr lang="en-US" sz="1200" b="1" i="0" kern="1200" baseline="30000">
                    <a:solidFill>
                      <a:schemeClr val="tx1"/>
                    </a:solidFill>
                    <a:effectLst/>
                    <a:latin typeface="Arial" charset="0"/>
                    <a:ea typeface="+mn-ea"/>
                    <a:cs typeface="+mn-cs"/>
                  </a:rPr>
                  <a:t>𝟗  (</a:t>
                </a:r>
                <a:r>
                  <a:rPr lang="en-US" sz="1200" b="1" i="0" kern="1200">
                    <a:solidFill>
                      <a:schemeClr val="tx1"/>
                    </a:solidFill>
                    <a:effectLst/>
                    <a:latin typeface="Arial" charset="0"/>
                    <a:ea typeface="+mn-ea"/>
                    <a:cs typeface="+mn-cs"/>
                  </a:rPr>
                  <a:t>𝑵𝒎^</a:t>
                </a:r>
                <a:r>
                  <a:rPr lang="en-US" sz="1200" b="1" i="0" kern="1200" baseline="30000">
                    <a:solidFill>
                      <a:schemeClr val="tx1"/>
                    </a:solidFill>
                    <a:effectLst/>
                    <a:latin typeface="Arial" charset="0"/>
                    <a:ea typeface="+mn-ea"/>
                    <a:cs typeface="+mn-cs"/>
                  </a:rPr>
                  <a:t>𝟐)/</a:t>
                </a:r>
                <a:r>
                  <a:rPr lang="en-US" sz="1200" b="1" i="0" kern="1200">
                    <a:solidFill>
                      <a:schemeClr val="tx1"/>
                    </a:solidFill>
                    <a:effectLst/>
                    <a:latin typeface="Arial" charset="0"/>
                    <a:ea typeface="+mn-ea"/>
                    <a:cs typeface="+mn-cs"/>
                  </a:rPr>
                  <a:t>𝑪^</a:t>
                </a:r>
                <a:r>
                  <a:rPr lang="en-US" sz="1200" b="1" i="0" kern="1200" baseline="30000">
                    <a:solidFill>
                      <a:schemeClr val="tx1"/>
                    </a:solidFill>
                    <a:effectLst/>
                    <a:latin typeface="Arial" charset="0"/>
                    <a:ea typeface="+mn-ea"/>
                    <a:cs typeface="+mn-cs"/>
                  </a:rPr>
                  <a:t>𝟐 )(</a:t>
                </a:r>
                <a:r>
                  <a:rPr lang="en-US" sz="1200" b="1" i="0" kern="1200">
                    <a:solidFill>
                      <a:schemeClr val="tx1"/>
                    </a:solidFill>
                    <a:effectLst/>
                    <a:latin typeface="Arial" charset="0"/>
                    <a:ea typeface="+mn-ea"/>
                    <a:cs typeface="+mn-cs"/>
                  </a:rPr>
                  <a:t>−𝟏.𝟔×𝟏𝟎^(</a:t>
                </a:r>
                <a:r>
                  <a:rPr lang="en-US" sz="1200" b="1" i="0" kern="1200" baseline="30000">
                    <a:solidFill>
                      <a:schemeClr val="tx1"/>
                    </a:solidFill>
                    <a:effectLst/>
                    <a:latin typeface="Arial" charset="0"/>
                    <a:ea typeface="+mn-ea"/>
                    <a:cs typeface="+mn-cs"/>
                  </a:rPr>
                  <a:t>−𝟏𝟗) </a:t>
                </a:r>
                <a:r>
                  <a:rPr lang="en-US" sz="1200" b="1" i="0" kern="1200">
                    <a:solidFill>
                      <a:schemeClr val="tx1"/>
                    </a:solidFill>
                    <a:effectLst/>
                    <a:latin typeface="Arial" charset="0"/>
                    <a:ea typeface="+mn-ea"/>
                    <a:cs typeface="+mn-cs"/>
                  </a:rPr>
                  <a:t> 𝑪)/(𝟏𝟎.𝟔×𝟏𝟎^(</a:t>
                </a:r>
                <a:r>
                  <a:rPr lang="en-US" sz="1200" b="1" i="0" kern="1200" baseline="30000">
                    <a:solidFill>
                      <a:schemeClr val="tx1"/>
                    </a:solidFill>
                    <a:effectLst/>
                    <a:latin typeface="Arial" charset="0"/>
                    <a:ea typeface="+mn-ea"/>
                    <a:cs typeface="+mn-cs"/>
                  </a:rPr>
                  <a:t>−𝟏𝟏) </a:t>
                </a:r>
                <a:r>
                  <a:rPr lang="en-US" sz="1200" b="1" i="0" kern="1200">
                    <a:solidFill>
                      <a:schemeClr val="tx1"/>
                    </a:solidFill>
                    <a:effectLst/>
                    <a:latin typeface="Arial" charset="0"/>
                    <a:ea typeface="+mn-ea"/>
                    <a:cs typeface="+mn-cs"/>
                  </a:rPr>
                  <a:t> 𝒎)=𝟒𝟎.𝟕 𝑽</a:t>
                </a:r>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work to bring in the second electron</a:t>
                </a:r>
              </a:p>
              <a:p>
                <a:r>
                  <a:rPr lang="en-US" sz="1200" b="1" i="0" kern="1200">
                    <a:solidFill>
                      <a:schemeClr val="tx1"/>
                    </a:solidFill>
                    <a:effectLst/>
                    <a:latin typeface="Arial" charset="0"/>
                    <a:ea typeface="+mn-ea"/>
                    <a:cs typeface="+mn-cs"/>
                  </a:rPr>
                  <a:t>𝑬𝑷𝑬=𝒒𝑽=(𝟏.𝟔×𝟏𝟎^(</a:t>
                </a:r>
                <a:r>
                  <a:rPr lang="en-US" sz="1200" b="1" i="0" kern="1200" baseline="30000">
                    <a:solidFill>
                      <a:schemeClr val="tx1"/>
                    </a:solidFill>
                    <a:effectLst/>
                    <a:latin typeface="Arial" charset="0"/>
                    <a:ea typeface="+mn-ea"/>
                    <a:cs typeface="+mn-cs"/>
                  </a:rPr>
                  <a:t>−𝟏𝟗) </a:t>
                </a:r>
                <a:r>
                  <a:rPr lang="en-US" sz="1200" b="1" i="0" kern="1200">
                    <a:solidFill>
                      <a:schemeClr val="tx1"/>
                    </a:solidFill>
                    <a:effectLst/>
                    <a:latin typeface="Arial" charset="0"/>
                    <a:ea typeface="+mn-ea"/>
                    <a:cs typeface="+mn-cs"/>
                  </a:rPr>
                  <a:t> 𝑪)(𝟒𝟎.𝟕 𝑽)=𝟔.𝟓𝟏×𝟏𝟎^(</a:t>
                </a:r>
                <a:r>
                  <a:rPr lang="en-US" sz="1200" b="1" i="0" kern="1200" baseline="30000">
                    <a:solidFill>
                      <a:schemeClr val="tx1"/>
                    </a:solidFill>
                    <a:effectLst/>
                    <a:latin typeface="Arial" charset="0"/>
                    <a:ea typeface="+mn-ea"/>
                    <a:cs typeface="+mn-cs"/>
                  </a:rPr>
                  <a:t>−𝟏𝟖) </a:t>
                </a:r>
                <a:r>
                  <a:rPr lang="en-US" sz="1200" b="1" i="0" kern="1200">
                    <a:solidFill>
                      <a:schemeClr val="tx1"/>
                    </a:solidFill>
                    <a:effectLst/>
                    <a:latin typeface="Arial" charset="0"/>
                    <a:ea typeface="+mn-ea"/>
                    <a:cs typeface="+mn-cs"/>
                  </a:rPr>
                  <a:t> 𝑱</a:t>
                </a:r>
                <a:endParaRPr lang="en-US" sz="1200" b="1" kern="1200" dirty="0">
                  <a:solidFill>
                    <a:schemeClr val="tx1"/>
                  </a:solidFill>
                  <a:effectLst/>
                  <a:latin typeface="Arial" charset="0"/>
                  <a:ea typeface="+mn-ea"/>
                  <a:cs typeface="+mn-cs"/>
                </a:endParaRPr>
              </a:p>
              <a:p>
                <a:r>
                  <a:rPr lang="en-US" sz="1200" b="1" kern="1200" dirty="0">
                    <a:solidFill>
                      <a:schemeClr val="tx1"/>
                    </a:solidFill>
                    <a:effectLst/>
                    <a:latin typeface="Arial" charset="0"/>
                    <a:ea typeface="+mn-ea"/>
                    <a:cs typeface="+mn-cs"/>
                  </a:rPr>
                  <a:t>Find the Total</a:t>
                </a:r>
              </a:p>
              <a:p>
                <a:r>
                  <a:rPr lang="en-US" sz="1200" b="1" i="0" kern="1200">
                    <a:solidFill>
                      <a:schemeClr val="tx1"/>
                    </a:solidFill>
                    <a:effectLst/>
                    <a:latin typeface="Arial" charset="0"/>
                    <a:ea typeface="+mn-ea"/>
                    <a:cs typeface="+mn-cs"/>
                  </a:rPr>
                  <a:t>𝑬𝑷𝑬_</a:t>
                </a:r>
                <a:r>
                  <a:rPr lang="en-US" sz="1200" b="1" i="0" kern="1200" baseline="-25000">
                    <a:solidFill>
                      <a:schemeClr val="tx1"/>
                    </a:solidFill>
                    <a:effectLst/>
                    <a:latin typeface="Arial" charset="0"/>
                    <a:ea typeface="+mn-ea"/>
                    <a:cs typeface="+mn-cs"/>
                  </a:rPr>
                  <a:t>𝒕𝒐𝒕𝒂𝒍</a:t>
                </a:r>
                <a:r>
                  <a:rPr lang="en-US" sz="1200" b="1" i="0" kern="1200">
                    <a:solidFill>
                      <a:schemeClr val="tx1"/>
                    </a:solidFill>
                    <a:effectLst/>
                    <a:latin typeface="Arial" charset="0"/>
                    <a:ea typeface="+mn-ea"/>
                    <a:cs typeface="+mn-cs"/>
                  </a:rPr>
                  <a:t>=𝟖.𝟔𝟖×𝟏𝟎^(</a:t>
                </a:r>
                <a:r>
                  <a:rPr lang="en-US" sz="1200" b="1" i="0" kern="1200" baseline="30000">
                    <a:solidFill>
                      <a:schemeClr val="tx1"/>
                    </a:solidFill>
                    <a:effectLst/>
                    <a:latin typeface="Arial" charset="0"/>
                    <a:ea typeface="+mn-ea"/>
                    <a:cs typeface="+mn-cs"/>
                  </a:rPr>
                  <a:t>−𝟏𝟖) </a:t>
                </a:r>
                <a:r>
                  <a:rPr lang="en-US" sz="1200" b="1" i="0" kern="1200">
                    <a:solidFill>
                      <a:schemeClr val="tx1"/>
                    </a:solidFill>
                    <a:effectLst/>
                    <a:latin typeface="Arial" charset="0"/>
                    <a:ea typeface="+mn-ea"/>
                    <a:cs typeface="+mn-cs"/>
                  </a:rPr>
                  <a:t> 𝑱+𝟔.𝟓𝟏×𝟏𝟎^(</a:t>
                </a:r>
                <a:r>
                  <a:rPr lang="en-US" sz="1200" b="1" i="0" kern="1200" baseline="30000">
                    <a:solidFill>
                      <a:schemeClr val="tx1"/>
                    </a:solidFill>
                    <a:effectLst/>
                    <a:latin typeface="Arial" charset="0"/>
                    <a:ea typeface="+mn-ea"/>
                    <a:cs typeface="+mn-cs"/>
                  </a:rPr>
                  <a:t>−𝟏𝟖) </a:t>
                </a:r>
                <a:r>
                  <a:rPr lang="en-US" sz="1200" b="1" i="0" kern="1200">
                    <a:solidFill>
                      <a:schemeClr val="tx1"/>
                    </a:solidFill>
                    <a:effectLst/>
                    <a:latin typeface="Arial" charset="0"/>
                    <a:ea typeface="+mn-ea"/>
                    <a:cs typeface="+mn-cs"/>
                  </a:rPr>
                  <a:t> 𝑱=𝟏.𝟓𝟐×𝟏𝟎^(</a:t>
                </a:r>
                <a:r>
                  <a:rPr lang="en-US" sz="1200" b="1" i="0" kern="1200" baseline="30000">
                    <a:solidFill>
                      <a:schemeClr val="tx1"/>
                    </a:solidFill>
                    <a:effectLst/>
                    <a:latin typeface="Arial" charset="0"/>
                    <a:ea typeface="+mn-ea"/>
                    <a:cs typeface="+mn-cs"/>
                  </a:rPr>
                  <a:t>−𝟏𝟕) </a:t>
                </a:r>
                <a:r>
                  <a:rPr lang="en-US" sz="1200" b="1" i="0" kern="1200">
                    <a:solidFill>
                      <a:schemeClr val="tx1"/>
                    </a:solidFill>
                    <a:effectLst/>
                    <a:latin typeface="Arial" charset="0"/>
                    <a:ea typeface="+mn-ea"/>
                    <a:cs typeface="+mn-cs"/>
                  </a:rPr>
                  <a:t> 𝑱</a:t>
                </a:r>
                <a:endParaRPr lang="en-US" sz="1200" b="1" kern="1200" dirty="0">
                  <a:solidFill>
                    <a:schemeClr val="tx1"/>
                  </a:solidFill>
                  <a:effectLst/>
                  <a:latin typeface="Arial" charset="0"/>
                  <a:ea typeface="+mn-ea"/>
                  <a:cs typeface="+mn-cs"/>
                </a:endParaRPr>
              </a:p>
            </p:txBody>
          </p:sp>
        </mc:Fallback>
      </mc:AlternateContent>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73</a:t>
            </a:fld>
            <a:endParaRPr lang="en-US"/>
          </a:p>
        </p:txBody>
      </p:sp>
    </p:spTree>
    <p:extLst>
      <p:ext uri="{BB962C8B-B14F-4D97-AF65-F5344CB8AC3E}">
        <p14:creationId xmlns:p14="http://schemas.microsoft.com/office/powerpoint/2010/main" val="4071267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Field lines and equipotential</a:t>
            </a:r>
            <a:r>
              <a:rPr lang="en-US" baseline="0" dirty="0"/>
              <a:t> lines like topographic map where altitudes are equipotential lines and slopes are like field lines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74</a:t>
            </a:fld>
            <a:endParaRPr lang="en-US"/>
          </a:p>
        </p:txBody>
      </p:sp>
    </p:spTree>
    <p:extLst>
      <p:ext uri="{BB962C8B-B14F-4D97-AF65-F5344CB8AC3E}">
        <p14:creationId xmlns:p14="http://schemas.microsoft.com/office/powerpoint/2010/main" val="10857316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75</a:t>
            </a:fld>
            <a:endParaRPr lang="en-US"/>
          </a:p>
        </p:txBody>
      </p:sp>
    </p:spTree>
    <p:extLst>
      <p:ext uri="{BB962C8B-B14F-4D97-AF65-F5344CB8AC3E}">
        <p14:creationId xmlns:p14="http://schemas.microsoft.com/office/powerpoint/2010/main" val="32309832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00D37E-476A-4EF5-ACCF-27270CA36855}" type="slidenum">
              <a:rPr lang="en-US" smtClean="0"/>
              <a:pPr>
                <a:defRPr/>
              </a:pPr>
              <a:t>76</a:t>
            </a:fld>
            <a:endParaRPr lang="en-US"/>
          </a:p>
        </p:txBody>
      </p:sp>
    </p:spTree>
    <p:extLst>
      <p:ext uri="{BB962C8B-B14F-4D97-AF65-F5344CB8AC3E}">
        <p14:creationId xmlns:p14="http://schemas.microsoft.com/office/powerpoint/2010/main" val="227100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097373-31BB-4D9F-A3D0-91715F817D58}" type="slidenum">
              <a:rPr lang="en-US" altLang="en-US" smtClean="0"/>
              <a:pPr/>
              <a:t>9</a:t>
            </a:fld>
            <a:endParaRPr lang="en-US" altLang="en-US" dirty="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Metals make good conductors because of metallic bonds (chemistry) where the electrons are not strongly attached to the individual nuclei.  This happens partly because the outer most layer of electrons is so far away from the nucleus, there isn’t much attraction.</a:t>
            </a:r>
          </a:p>
          <a:p>
            <a:pPr eaLnBrk="1" hangingPunct="1">
              <a:buFontTx/>
              <a:buChar char="•"/>
            </a:pPr>
            <a:r>
              <a:rPr lang="en-US" altLang="en-US" dirty="0"/>
              <a:t>Insulators are made of atoms that hold tightly to their electrons i.e. their electron shells are full or almost full.</a:t>
            </a:r>
          </a:p>
          <a:p>
            <a:pPr eaLnBrk="1" hangingPunct="1">
              <a:buFontTx/>
              <a:buChar char="•"/>
            </a:pPr>
            <a:r>
              <a:rPr lang="en-US" altLang="en-US" dirty="0"/>
              <a:t>Hence electrical wires are coated in plastic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217BAD-C35F-4C3B-9A92-2E76A19961E7}" type="slidenum">
              <a:rPr lang="en-US" altLang="en-US" smtClean="0"/>
              <a:pPr/>
              <a:t>10</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EA2696-287C-4673-B7F9-337C00D3AF3C}" type="slidenum">
              <a:rPr lang="en-US" altLang="en-US" smtClean="0"/>
              <a:pPr/>
              <a:t>11</a:t>
            </a:fld>
            <a:endParaRPr lang="en-US" altLang="en-US" dirty="0"/>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t>Negative rod brought close to the sphere</a:t>
            </a:r>
          </a:p>
          <a:p>
            <a:pPr eaLnBrk="1" hangingPunct="1">
              <a:buFontTx/>
              <a:buChar char="•"/>
            </a:pPr>
            <a:r>
              <a:rPr lang="en-US" altLang="en-US" dirty="0"/>
              <a:t>Negative charge on rod repels electrons on sphere</a:t>
            </a:r>
          </a:p>
          <a:p>
            <a:pPr eaLnBrk="1" hangingPunct="1">
              <a:buFontTx/>
              <a:buChar char="•"/>
            </a:pPr>
            <a:r>
              <a:rPr lang="en-US" altLang="en-US" dirty="0"/>
              <a:t>Electrons move to other side</a:t>
            </a:r>
          </a:p>
          <a:p>
            <a:pPr eaLnBrk="1" hangingPunct="1">
              <a:buFontTx/>
              <a:buChar char="•"/>
            </a:pPr>
            <a:r>
              <a:rPr lang="en-US" altLang="en-US" dirty="0"/>
              <a:t>Electrons are bled off with a ground wire</a:t>
            </a:r>
          </a:p>
          <a:p>
            <a:pPr eaLnBrk="1" hangingPunct="1">
              <a:buFontTx/>
              <a:buChar char="•"/>
            </a:pPr>
            <a:r>
              <a:rPr lang="en-US" altLang="en-US" dirty="0"/>
              <a:t>Wire and rod removed</a:t>
            </a:r>
          </a:p>
          <a:p>
            <a:pPr eaLnBrk="1" hangingPunct="1">
              <a:buFontTx/>
              <a:buChar char="•"/>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6738" name="Picture 2" descr="C:\Users\rwright\AppData\Local\Microsoft\Windows\Temporary Internet Files\Content.IE5\3ZTH3GTK\MP900442465[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8356" cy="51473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23CECB-533B-42FA-9408-EDF675D0CEA3}" type="slidenum">
              <a:rPr lang="en-US" smtClean="0"/>
              <a:pPr>
                <a:defRPr/>
              </a:pPr>
              <a:t>‹#›</a:t>
            </a:fld>
            <a:endParaRPr lang="en-US"/>
          </a:p>
        </p:txBody>
      </p:sp>
    </p:spTree>
    <p:extLst>
      <p:ext uri="{BB962C8B-B14F-4D97-AF65-F5344CB8AC3E}">
        <p14:creationId xmlns:p14="http://schemas.microsoft.com/office/powerpoint/2010/main" val="98454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3D5359-6471-403E-9950-40892F704700}" type="slidenum">
              <a:rPr lang="en-US" smtClean="0"/>
              <a:pPr>
                <a:defRPr/>
              </a:pPr>
              <a:t>‹#›</a:t>
            </a:fld>
            <a:endParaRPr lang="en-US"/>
          </a:p>
        </p:txBody>
      </p:sp>
    </p:spTree>
    <p:extLst>
      <p:ext uri="{BB962C8B-B14F-4D97-AF65-F5344CB8AC3E}">
        <p14:creationId xmlns:p14="http://schemas.microsoft.com/office/powerpoint/2010/main" val="50537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
            <a:ext cx="2514600" cy="459462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0" y="1"/>
            <a:ext cx="6477000" cy="45946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BDCCB5B-93F1-4639-82C8-95C9E0D620D9}" type="slidenum">
              <a:rPr lang="en-US" smtClean="0"/>
              <a:pPr>
                <a:defRPr/>
              </a:pPr>
              <a:t>‹#›</a:t>
            </a:fld>
            <a:endParaRPr lang="en-US"/>
          </a:p>
        </p:txBody>
      </p:sp>
    </p:spTree>
    <p:extLst>
      <p:ext uri="{BB962C8B-B14F-4D97-AF65-F5344CB8AC3E}">
        <p14:creationId xmlns:p14="http://schemas.microsoft.com/office/powerpoint/2010/main" val="1882651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lstStyle/>
          <a:p>
            <a:r>
              <a:rPr lang="en-US" dirty="0"/>
              <a:t>Click to edit Master title style</a:t>
            </a:r>
          </a:p>
        </p:txBody>
      </p:sp>
      <p:sp>
        <p:nvSpPr>
          <p:cNvPr id="3" name="Text Placeholder 2"/>
          <p:cNvSpPr>
            <a:spLocks noGrp="1"/>
          </p:cNvSpPr>
          <p:nvPr>
            <p:ph type="body" sz="half" idx="1"/>
          </p:nvPr>
        </p:nvSpPr>
        <p:spPr>
          <a:xfrm>
            <a:off x="1" y="1200150"/>
            <a:ext cx="4495800" cy="3400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495800" cy="3400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18"/>
          <p:cNvSpPr>
            <a:spLocks noGrp="1" noChangeArrowheads="1"/>
          </p:cNvSpPr>
          <p:nvPr>
            <p:ph type="sldNum" sz="quarter" idx="10"/>
          </p:nvPr>
        </p:nvSpPr>
        <p:spPr>
          <a:ln/>
        </p:spPr>
        <p:txBody>
          <a:bodyPr/>
          <a:lstStyle>
            <a:lvl1pPr>
              <a:defRPr/>
            </a:lvl1pPr>
          </a:lstStyle>
          <a:p>
            <a:pPr>
              <a:defRPr/>
            </a:pPr>
            <a:fld id="{9E6A48A3-4BDC-4B40-BA05-2D7310668CF7}" type="slidenum">
              <a:rPr lang="en-US"/>
              <a:pPr>
                <a:defRPr/>
              </a:pPr>
              <a:t>‹#›</a:t>
            </a:fld>
            <a:endParaRPr lang="en-US"/>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0592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59D6F1-FDB5-42CB-9D38-BA079FA70846}" type="slidenum">
              <a:rPr lang="en-US" smtClean="0"/>
              <a:pPr>
                <a:defRPr/>
              </a:pPr>
              <a:t>‹#›</a:t>
            </a:fld>
            <a:endParaRPr lang="en-US"/>
          </a:p>
        </p:txBody>
      </p:sp>
    </p:spTree>
    <p:extLst>
      <p:ext uri="{BB962C8B-B14F-4D97-AF65-F5344CB8AC3E}">
        <p14:creationId xmlns:p14="http://schemas.microsoft.com/office/powerpoint/2010/main" val="74590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45707"/>
            <a:ext cx="7772400" cy="1021557"/>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590550"/>
            <a:ext cx="7772400" cy="315515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521C89-18AC-4B16-B482-28B9DDBC85E0}" type="slidenum">
              <a:rPr lang="en-US" smtClean="0"/>
              <a:pPr>
                <a:defRPr/>
              </a:pPr>
              <a:t>‹#›</a:t>
            </a:fld>
            <a:endParaRPr lang="en-US"/>
          </a:p>
        </p:txBody>
      </p:sp>
    </p:spTree>
    <p:extLst>
      <p:ext uri="{BB962C8B-B14F-4D97-AF65-F5344CB8AC3E}">
        <p14:creationId xmlns:p14="http://schemas.microsoft.com/office/powerpoint/2010/main" val="328484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0" y="1200150"/>
            <a:ext cx="4495800" cy="3394472"/>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495800" cy="3394472"/>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BF861C-6EF2-47C8-99DE-09971F0F06AF}" type="slidenum">
              <a:rPr lang="en-US" smtClean="0"/>
              <a:pPr>
                <a:defRPr/>
              </a:pPr>
              <a:t>‹#›</a:t>
            </a:fld>
            <a:endParaRPr lang="en-US"/>
          </a:p>
        </p:txBody>
      </p:sp>
    </p:spTree>
    <p:extLst>
      <p:ext uri="{BB962C8B-B14F-4D97-AF65-F5344CB8AC3E}">
        <p14:creationId xmlns:p14="http://schemas.microsoft.com/office/powerpoint/2010/main" val="191494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0" y="1151335"/>
            <a:ext cx="4497388" cy="479822"/>
          </a:xfrm>
        </p:spPr>
        <p:txBody>
          <a:bodyPr anchor="b"/>
          <a:lstStyle>
            <a:lvl1pPr marL="0" indent="0">
              <a:buNone/>
              <a:defRPr sz="2400" b="1">
                <a:latin typeface="Tre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631156"/>
            <a:ext cx="4497388"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498974" cy="479822"/>
          </a:xfrm>
        </p:spPr>
        <p:txBody>
          <a:bodyPr anchor="b"/>
          <a:lstStyle>
            <a:lvl1pPr marL="0" indent="0">
              <a:buNone/>
              <a:defRPr sz="2400" b="1">
                <a:latin typeface="Tre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498974" cy="2963466"/>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DE7C33-0D35-480E-BAC9-1E40C5E828C8}" type="slidenum">
              <a:rPr lang="en-US" smtClean="0"/>
              <a:pPr>
                <a:defRPr/>
              </a:pPr>
              <a:t>‹#›</a:t>
            </a:fld>
            <a:endParaRPr lang="en-US"/>
          </a:p>
        </p:txBody>
      </p:sp>
    </p:spTree>
    <p:extLst>
      <p:ext uri="{BB962C8B-B14F-4D97-AF65-F5344CB8AC3E}">
        <p14:creationId xmlns:p14="http://schemas.microsoft.com/office/powerpoint/2010/main" val="272796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BD4526B-679F-4782-AC22-0EF737D69950}" type="slidenum">
              <a:rPr lang="en-US" smtClean="0"/>
              <a:pPr>
                <a:defRPr/>
              </a:pPr>
              <a:t>‹#›</a:t>
            </a:fld>
            <a:endParaRPr lang="en-US"/>
          </a:p>
        </p:txBody>
      </p:sp>
    </p:spTree>
    <p:extLst>
      <p:ext uri="{BB962C8B-B14F-4D97-AF65-F5344CB8AC3E}">
        <p14:creationId xmlns:p14="http://schemas.microsoft.com/office/powerpoint/2010/main" val="61412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52935F-027D-4715-8CA1-B990E81DCA7D}" type="slidenum">
              <a:rPr lang="en-US" smtClean="0"/>
              <a:pPr>
                <a:defRPr/>
              </a:pPr>
              <a:t>‹#›</a:t>
            </a:fld>
            <a:endParaRPr lang="en-US"/>
          </a:p>
        </p:txBody>
      </p:sp>
    </p:spTree>
    <p:extLst>
      <p:ext uri="{BB962C8B-B14F-4D97-AF65-F5344CB8AC3E}">
        <p14:creationId xmlns:p14="http://schemas.microsoft.com/office/powerpoint/2010/main" val="354614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04788"/>
            <a:ext cx="3465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568950" cy="438983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 y="1076326"/>
            <a:ext cx="3465514"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8824278-D67D-44F0-B015-3F4CA0E4EA05}" type="slidenum">
              <a:rPr lang="en-US" smtClean="0"/>
              <a:pPr>
                <a:defRPr/>
              </a:pPr>
              <a:t>‹#›</a:t>
            </a:fld>
            <a:endParaRPr lang="en-US"/>
          </a:p>
        </p:txBody>
      </p:sp>
    </p:spTree>
    <p:extLst>
      <p:ext uri="{BB962C8B-B14F-4D97-AF65-F5344CB8AC3E}">
        <p14:creationId xmlns:p14="http://schemas.microsoft.com/office/powerpoint/2010/main" val="267446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3600450"/>
            <a:ext cx="91440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0"/>
            <a:ext cx="9144000" cy="3545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0" y="4025504"/>
            <a:ext cx="91440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A0CAF1-BB48-4A69-A5F0-F2CB86D231D8}" type="slidenum">
              <a:rPr lang="en-US" smtClean="0"/>
              <a:pPr>
                <a:defRPr/>
              </a:pPr>
              <a:t>‹#›</a:t>
            </a:fld>
            <a:endParaRPr lang="en-US"/>
          </a:p>
        </p:txBody>
      </p:sp>
    </p:spTree>
    <p:extLst>
      <p:ext uri="{BB962C8B-B14F-4D97-AF65-F5344CB8AC3E}">
        <p14:creationId xmlns:p14="http://schemas.microsoft.com/office/powerpoint/2010/main" val="288300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0000">
              <a:schemeClr val="tx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pic>
        <p:nvPicPr>
          <p:cNvPr id="117762" name="Picture 2" descr="C:\Users\rwright\AppData\Local\Microsoft\Windows\Temporary Internet Files\Content.IE5\LL1R7T97\MP900407565[1].jpg"/>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t="54220"/>
          <a:stretch/>
        </p:blipFill>
        <p:spPr bwMode="auto">
          <a:xfrm>
            <a:off x="0" y="0"/>
            <a:ext cx="9144000" cy="10712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0" y="205979"/>
            <a:ext cx="91440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200150"/>
            <a:ext cx="91440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175D11-3357-4EAA-9346-596D43EBF600}" type="slidenum">
              <a:rPr lang="en-US" smtClean="0"/>
              <a:pPr>
                <a:defRPr/>
              </a:pPr>
              <a:t>‹#›</a:t>
            </a:fld>
            <a:endParaRPr lang="en-US"/>
          </a:p>
        </p:txBody>
      </p:sp>
    </p:spTree>
    <p:extLst>
      <p:ext uri="{BB962C8B-B14F-4D97-AF65-F5344CB8AC3E}">
        <p14:creationId xmlns:p14="http://schemas.microsoft.com/office/powerpoint/2010/main" val="208406664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1pPr>
      <a:lvl2pPr marL="742950" indent="-285750" algn="l" defTabSz="914400" rtl="0" eaLnBrk="1" latinLnBrk="0" hangingPunct="1">
        <a:spcBef>
          <a:spcPct val="20000"/>
        </a:spcBef>
        <a:buFont typeface="Cambria" panose="02040503050406030204" pitchFamily="18"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Cambria" panose="02040503050406030204" pitchFamily="18"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Cambria" panose="02040503050406030204" pitchFamily="18" charset="0"/>
        <a:buChar char="⊸"/>
        <a:defRPr sz="2400" kern="1200">
          <a:solidFill>
            <a:schemeClr val="bg1"/>
          </a:solidFill>
          <a:latin typeface="+mn-lt"/>
          <a:ea typeface="+mn-ea"/>
          <a:cs typeface="+mn-cs"/>
        </a:defRPr>
      </a:lvl4pPr>
      <a:lvl5pPr marL="2057400" indent="-228600" algn="l" defTabSz="914400" rtl="0" eaLnBrk="1" latinLnBrk="0" hangingPunct="1">
        <a:spcBef>
          <a:spcPct val="20000"/>
        </a:spcBef>
        <a:buFont typeface="Cambria" panose="02040503050406030204" pitchFamily="18" charset="0"/>
        <a:buChar char="⟜"/>
        <a:defRPr sz="24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penstaxcollege.org/textbooks/college-phys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rwright@andrews.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6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eaLnBrk="1" hangingPunct="1">
              <a:defRPr/>
            </a:pPr>
            <a:r>
              <a:rPr lang="en-US" dirty="0"/>
              <a:t>Electric Forces and</a:t>
            </a:r>
            <a:br>
              <a:rPr lang="en-US" dirty="0"/>
            </a:br>
            <a:r>
              <a:rPr lang="en-US" dirty="0"/>
              <a:t>Electric Fields</a:t>
            </a:r>
          </a:p>
        </p:txBody>
      </p:sp>
      <p:sp>
        <p:nvSpPr>
          <p:cNvPr id="5" name="Subtitle 4"/>
          <p:cNvSpPr>
            <a:spLocks noGrp="1"/>
          </p:cNvSpPr>
          <p:nvPr>
            <p:ph type="subTitle" idx="1"/>
          </p:nvPr>
        </p:nvSpPr>
        <p:spPr/>
        <p:txBody>
          <a:bodyPr/>
          <a:lstStyle/>
          <a:p>
            <a:pPr eaLnBrk="1" hangingPunct="1">
              <a:defRPr/>
            </a:pPr>
            <a:r>
              <a:rPr lang="en-US" dirty="0"/>
              <a:t>Physics</a:t>
            </a:r>
          </a:p>
          <a:p>
            <a:pPr eaLnBrk="1" hangingPunct="1">
              <a:defRPr/>
            </a:pPr>
            <a:r>
              <a:rPr lang="en-US" dirty="0"/>
              <a:t>Unit 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Autofit/>
          </a:bodyPr>
          <a:lstStyle/>
          <a:p>
            <a:pPr>
              <a:defRPr/>
            </a:pPr>
            <a:r>
              <a:rPr lang="en-US" sz="3200" dirty="0"/>
              <a:t>08-01 Static Electric Charge and Conductors</a:t>
            </a:r>
            <a:endParaRPr lang="en-US" sz="4000" dirty="0"/>
          </a:p>
        </p:txBody>
      </p:sp>
      <p:sp>
        <p:nvSpPr>
          <p:cNvPr id="74755" name="Rectangle 3"/>
          <p:cNvSpPr>
            <a:spLocks noGrp="1" noChangeArrowheads="1"/>
          </p:cNvSpPr>
          <p:nvPr>
            <p:ph type="body" sz="half" idx="1"/>
          </p:nvPr>
        </p:nvSpPr>
        <p:spPr/>
        <p:txBody>
          <a:bodyPr>
            <a:normAutofit fontScale="92500" lnSpcReduction="10000"/>
          </a:bodyPr>
          <a:lstStyle/>
          <a:p>
            <a:pPr eaLnBrk="1" hangingPunct="1">
              <a:defRPr/>
            </a:pPr>
            <a:r>
              <a:rPr lang="en-US" sz="2800" dirty="0"/>
              <a:t>Charging by contact </a:t>
            </a:r>
          </a:p>
          <a:p>
            <a:pPr eaLnBrk="1" hangingPunct="1">
              <a:defRPr/>
            </a:pPr>
            <a:endParaRPr lang="en-US" sz="2800" dirty="0"/>
          </a:p>
          <a:p>
            <a:pPr eaLnBrk="1" hangingPunct="1">
              <a:defRPr/>
            </a:pPr>
            <a:r>
              <a:rPr lang="en-US" sz="2800" dirty="0"/>
              <a:t>N</a:t>
            </a:r>
            <a:r>
              <a:rPr lang="en-US" sz="2800" dirty="0">
                <a:sym typeface="Wingdings" pitchFamily="2" charset="2"/>
              </a:rPr>
              <a:t>egative charged rod gives some electrons to sphere</a:t>
            </a:r>
          </a:p>
          <a:p>
            <a:pPr eaLnBrk="1" hangingPunct="1">
              <a:defRPr/>
            </a:pPr>
            <a:endParaRPr lang="en-US" sz="2800" dirty="0">
              <a:sym typeface="Wingdings" pitchFamily="2" charset="2"/>
            </a:endParaRPr>
          </a:p>
          <a:p>
            <a:pPr eaLnBrk="1" hangingPunct="1">
              <a:defRPr/>
            </a:pPr>
            <a:r>
              <a:rPr lang="en-US" sz="2800" dirty="0">
                <a:sym typeface="Wingdings" pitchFamily="2" charset="2"/>
              </a:rPr>
              <a:t>Sphere becomes negatively charged until charges are equal</a:t>
            </a:r>
            <a:endParaRPr lang="en-US" sz="2800" dirty="0"/>
          </a:p>
        </p:txBody>
      </p:sp>
      <p:pic>
        <p:nvPicPr>
          <p:cNvPr id="10244" name="Picture 4" descr="F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199" y="1085850"/>
            <a:ext cx="3960813" cy="40576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Autofit/>
          </a:bodyPr>
          <a:lstStyle/>
          <a:p>
            <a:pPr>
              <a:defRPr/>
            </a:pPr>
            <a:r>
              <a:rPr lang="en-US" sz="3200" dirty="0"/>
              <a:t>08-01 Static Electric Charge and Conductors</a:t>
            </a:r>
          </a:p>
        </p:txBody>
      </p:sp>
      <p:sp>
        <p:nvSpPr>
          <p:cNvPr id="76803" name="Rectangle 3"/>
          <p:cNvSpPr>
            <a:spLocks noGrp="1" noChangeArrowheads="1"/>
          </p:cNvSpPr>
          <p:nvPr>
            <p:ph sz="half" idx="1"/>
          </p:nvPr>
        </p:nvSpPr>
        <p:spPr>
          <a:xfrm>
            <a:off x="0" y="1200150"/>
            <a:ext cx="4495800" cy="1428751"/>
          </a:xfrm>
        </p:spPr>
        <p:txBody>
          <a:bodyPr>
            <a:normAutofit fontScale="70000" lnSpcReduction="20000"/>
          </a:bodyPr>
          <a:lstStyle/>
          <a:p>
            <a:pPr marL="0" lvl="0" indent="0">
              <a:buNone/>
            </a:pPr>
            <a:r>
              <a:rPr lang="en-US" dirty="0"/>
              <a:t>Charge by Induction</a:t>
            </a:r>
          </a:p>
          <a:p>
            <a:pPr lvl="0"/>
            <a:r>
              <a:rPr lang="en-US" dirty="0"/>
              <a:t>Charge without touching</a:t>
            </a:r>
          </a:p>
          <a:p>
            <a:pPr lvl="0"/>
            <a:r>
              <a:rPr lang="en-US" dirty="0"/>
              <a:t>Charged rod comes near neutral sphere</a:t>
            </a:r>
          </a:p>
          <a:p>
            <a:r>
              <a:rPr lang="en-US" dirty="0"/>
              <a:t>The like charges are repelled to other side of sphere</a:t>
            </a:r>
          </a:p>
        </p:txBody>
      </p:sp>
      <p:sp>
        <p:nvSpPr>
          <p:cNvPr id="2" name="Content Placeholder 1"/>
          <p:cNvSpPr>
            <a:spLocks noGrp="1"/>
          </p:cNvSpPr>
          <p:nvPr>
            <p:ph sz="half" idx="2"/>
          </p:nvPr>
        </p:nvSpPr>
        <p:spPr>
          <a:xfrm>
            <a:off x="4648200" y="1200150"/>
            <a:ext cx="4495800" cy="1428751"/>
          </a:xfrm>
        </p:spPr>
        <p:txBody>
          <a:bodyPr>
            <a:normAutofit fontScale="70000" lnSpcReduction="20000"/>
          </a:bodyPr>
          <a:lstStyle/>
          <a:p>
            <a:pPr lvl="0"/>
            <a:r>
              <a:rPr lang="en-US" dirty="0"/>
              <a:t>A grounding wire lets the charges escape from the sphere</a:t>
            </a:r>
          </a:p>
          <a:p>
            <a:pPr lvl="0"/>
            <a:r>
              <a:rPr lang="en-US" dirty="0"/>
              <a:t>The grounding wire is removed, then the charged rod</a:t>
            </a:r>
          </a:p>
          <a:p>
            <a:pPr lvl="0"/>
            <a:r>
              <a:rPr lang="en-US" dirty="0"/>
              <a:t>Sphere is charged</a:t>
            </a:r>
          </a:p>
          <a:p>
            <a:endParaRPr lang="en-US" dirty="0"/>
          </a:p>
        </p:txBody>
      </p:sp>
      <p:pic>
        <p:nvPicPr>
          <p:cNvPr id="11268" name="Picture 4" descr="F18"/>
          <p:cNvPicPr>
            <a:picLocks noChangeAspect="1" noChangeArrowheads="1"/>
          </p:cNvPicPr>
          <p:nvPr/>
        </p:nvPicPr>
        <p:blipFill>
          <a:blip r:embed="rId3">
            <a:extLst>
              <a:ext uri="{28A0092B-C50C-407E-A947-70E740481C1C}">
                <a14:useLocalDpi xmlns:a14="http://schemas.microsoft.com/office/drawing/2010/main" val="0"/>
              </a:ext>
            </a:extLst>
          </a:blip>
          <a:srcRect b="31787"/>
          <a:stretch>
            <a:fillRect/>
          </a:stretch>
        </p:blipFill>
        <p:spPr bwMode="auto">
          <a:xfrm>
            <a:off x="457200" y="2628901"/>
            <a:ext cx="8229600" cy="252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Autofit/>
          </a:bodyPr>
          <a:lstStyle/>
          <a:p>
            <a:pPr>
              <a:defRPr/>
            </a:pPr>
            <a:r>
              <a:rPr lang="en-US" sz="3200" dirty="0"/>
              <a:t>08-01 Static Electric Charge and Conductors</a:t>
            </a:r>
          </a:p>
        </p:txBody>
      </p:sp>
      <p:sp>
        <p:nvSpPr>
          <p:cNvPr id="79875" name="Rectangle 3"/>
          <p:cNvSpPr>
            <a:spLocks noGrp="1" noChangeArrowheads="1"/>
          </p:cNvSpPr>
          <p:nvPr>
            <p:ph idx="1"/>
          </p:nvPr>
        </p:nvSpPr>
        <p:spPr/>
        <p:txBody>
          <a:bodyPr/>
          <a:lstStyle/>
          <a:p>
            <a:pPr eaLnBrk="1" hangingPunct="1">
              <a:defRPr/>
            </a:pPr>
            <a:r>
              <a:rPr lang="en-US" dirty="0"/>
              <a:t>If the sphere in the previous 2 slides was plastic instead of metal</a:t>
            </a:r>
          </a:p>
          <a:p>
            <a:pPr eaLnBrk="1" hangingPunct="1">
              <a:defRPr/>
            </a:pPr>
            <a:r>
              <a:rPr lang="en-US" dirty="0"/>
              <a:t>Electrons wouldn’t flow</a:t>
            </a:r>
          </a:p>
          <a:p>
            <a:pPr eaLnBrk="1" hangingPunct="1">
              <a:defRPr/>
            </a:pPr>
            <a:r>
              <a:rPr lang="en-US" dirty="0"/>
              <a:t>The surface would become slightly charged as the electrons in each individual atom rearrange, but no overall effect</a:t>
            </a:r>
          </a:p>
          <a:p>
            <a:pPr eaLnBrk="1" hangingPunct="1">
              <a:defRPr/>
            </a:pPr>
            <a:r>
              <a:rPr lang="en-US" dirty="0"/>
              <a:t>Static cling is made by this effect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a:t>08-01 Homework</a:t>
            </a:r>
          </a:p>
        </p:txBody>
      </p:sp>
      <p:sp>
        <p:nvSpPr>
          <p:cNvPr id="81923" name="Rectangle 3"/>
          <p:cNvSpPr>
            <a:spLocks noGrp="1" noChangeArrowheads="1"/>
          </p:cNvSpPr>
          <p:nvPr>
            <p:ph sz="half" idx="1"/>
          </p:nvPr>
        </p:nvSpPr>
        <p:spPr/>
        <p:txBody>
          <a:bodyPr>
            <a:noAutofit/>
          </a:bodyPr>
          <a:lstStyle/>
          <a:p>
            <a:pPr eaLnBrk="1" hangingPunct="1">
              <a:defRPr/>
            </a:pPr>
            <a:r>
              <a:rPr lang="en-US" dirty="0">
                <a:latin typeface="+mn-lt"/>
              </a:rPr>
              <a:t>Try charging your way through these problems</a:t>
            </a:r>
          </a:p>
          <a:p>
            <a:pPr>
              <a:defRPr/>
            </a:pPr>
            <a:endParaRPr lang="en-US" dirty="0">
              <a:latin typeface="+mn-lt"/>
            </a:endParaRPr>
          </a:p>
          <a:p>
            <a:pPr>
              <a:defRPr/>
            </a:pPr>
            <a:r>
              <a:rPr lang="en-US" dirty="0">
                <a:latin typeface="+mn-lt"/>
              </a:rPr>
              <a:t>Read 18.3</a:t>
            </a:r>
          </a:p>
        </p:txBody>
      </p:sp>
      <p:sp>
        <p:nvSpPr>
          <p:cNvPr id="2" name="Content Placeholder 1"/>
          <p:cNvSpPr>
            <a:spLocks noGrp="1"/>
          </p:cNvSpPr>
          <p:nvPr>
            <p:ph sz="half" idx="2"/>
          </p:nvPr>
        </p:nvSpPr>
        <p:spPr/>
        <p:txBody>
          <a:bodyPr>
            <a:normAutofit/>
          </a:bodyPr>
          <a:lstStyle/>
          <a:p>
            <a:endParaRPr lang="en-US"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9B6B-0073-4B05-9C0A-7B008AD4EDEB}"/>
              </a:ext>
            </a:extLst>
          </p:cNvPr>
          <p:cNvSpPr>
            <a:spLocks noGrp="1"/>
          </p:cNvSpPr>
          <p:nvPr>
            <p:ph type="title"/>
          </p:nvPr>
        </p:nvSpPr>
        <p:spPr/>
        <p:txBody>
          <a:bodyPr/>
          <a:lstStyle/>
          <a:p>
            <a:r>
              <a:rPr lang="en-US" dirty="0"/>
              <a:t>08-02 Coulomb’s Law</a:t>
            </a:r>
          </a:p>
        </p:txBody>
      </p:sp>
      <p:sp>
        <p:nvSpPr>
          <p:cNvPr id="3" name="Text Placeholder 2">
            <a:extLst>
              <a:ext uri="{FF2B5EF4-FFF2-40B4-BE49-F238E27FC236}">
                <a16:creationId xmlns:a16="http://schemas.microsoft.com/office/drawing/2014/main" id="{C3DAB183-5E10-4894-9A60-A6BE558440E2}"/>
              </a:ext>
            </a:extLst>
          </p:cNvPr>
          <p:cNvSpPr>
            <a:spLocks noGrp="1"/>
          </p:cNvSpPr>
          <p:nvPr>
            <p:ph type="body" idx="1"/>
          </p:nvPr>
        </p:nvSpPr>
        <p:spPr/>
        <p:txBody>
          <a:bodyPr/>
          <a:lstStyle/>
          <a:p>
            <a:r>
              <a:rPr lang="en-US" dirty="0"/>
              <a:t>In this lesson you will…</a:t>
            </a:r>
          </a:p>
          <a:p>
            <a:r>
              <a:rPr lang="en-US" dirty="0"/>
              <a:t>• State Coulomb’s law in terms of how the electrostatic force changes with the distance between two objects.</a:t>
            </a:r>
          </a:p>
          <a:p>
            <a:r>
              <a:rPr lang="en-US" dirty="0"/>
              <a:t>• Calculate the electrostatic force between two charged point forces, such as electrons or protons.</a:t>
            </a:r>
          </a:p>
          <a:p>
            <a:r>
              <a:rPr lang="en-US" dirty="0"/>
              <a:t>• Compare the electrostatic force to the gravitational attraction for a proton and an electron.</a:t>
            </a:r>
          </a:p>
        </p:txBody>
      </p:sp>
    </p:spTree>
    <p:extLst>
      <p:ext uri="{BB962C8B-B14F-4D97-AF65-F5344CB8AC3E}">
        <p14:creationId xmlns:p14="http://schemas.microsoft.com/office/powerpoint/2010/main" val="25120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defRPr/>
            </a:pPr>
            <a:r>
              <a:rPr lang="en-US" sz="4000" dirty="0"/>
              <a:t>08-02 Coulomb’s Law</a:t>
            </a:r>
          </a:p>
        </p:txBody>
      </p:sp>
      <p:sp>
        <p:nvSpPr>
          <p:cNvPr id="7171" name="Rectangle 3"/>
          <p:cNvSpPr>
            <a:spLocks noGrp="1" noChangeArrowheads="1"/>
          </p:cNvSpPr>
          <p:nvPr>
            <p:ph idx="1"/>
          </p:nvPr>
        </p:nvSpPr>
        <p:spPr/>
        <p:txBody>
          <a:bodyPr/>
          <a:lstStyle/>
          <a:p>
            <a:pPr>
              <a:defRPr/>
            </a:pPr>
            <a:r>
              <a:rPr lang="en-US" dirty="0"/>
              <a:t>Point charges exert force on each other</a:t>
            </a:r>
          </a:p>
          <a:p>
            <a:pPr lvl="1">
              <a:defRPr/>
            </a:pPr>
            <a:r>
              <a:rPr lang="en-US" dirty="0"/>
              <a:t>Related to the size of the charges and the distance between them</a:t>
            </a:r>
          </a:p>
          <a:p>
            <a:pPr lvl="1">
              <a:defRPr/>
            </a:pPr>
            <a:r>
              <a:rPr lang="en-US" dirty="0"/>
              <a:t>If the signs are same force repels</a:t>
            </a:r>
          </a:p>
          <a:p>
            <a:pPr lvl="1">
              <a:defRPr/>
            </a:pPr>
            <a:r>
              <a:rPr lang="en-US" dirty="0"/>
              <a:t>If the signs are opposite force attracts</a:t>
            </a:r>
          </a:p>
          <a:p>
            <a:pPr lvl="1">
              <a:defRPr/>
            </a:pPr>
            <a:r>
              <a:rPr lang="en-US" dirty="0"/>
              <a:t>Force of the first to the second is equal and opposite of the second to the first</a:t>
            </a:r>
          </a:p>
          <a:p>
            <a:pPr lvl="2">
              <a:defRPr/>
            </a:pPr>
            <a:r>
              <a:rPr lang="en-US" dirty="0"/>
              <a:t>Newton’s Third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08-02 Lab</a:t>
            </a:r>
          </a:p>
        </p:txBody>
      </p:sp>
      <p:sp>
        <p:nvSpPr>
          <p:cNvPr id="3" name="Content Placeholder 2"/>
          <p:cNvSpPr>
            <a:spLocks noGrp="1"/>
          </p:cNvSpPr>
          <p:nvPr>
            <p:ph idx="1"/>
          </p:nvPr>
        </p:nvSpPr>
        <p:spPr/>
        <p:txBody>
          <a:bodyPr/>
          <a:lstStyle/>
          <a:p>
            <a:r>
              <a:rPr lang="en-US" dirty="0"/>
              <a:t>Do the lab to observe properties of electric force</a:t>
            </a:r>
          </a:p>
        </p:txBody>
      </p:sp>
    </p:spTree>
    <p:extLst>
      <p:ext uri="{BB962C8B-B14F-4D97-AF65-F5344CB8AC3E}">
        <p14:creationId xmlns:p14="http://schemas.microsoft.com/office/powerpoint/2010/main" val="117748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dirty="0"/>
              <a:t>08-02 Coulomb’s Law</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normAutofit fontScale="92500" lnSpcReduction="20000"/>
              </a:bodyPr>
              <a:lstStyle/>
              <a:p>
                <a:pPr eaLnBrk="1" hangingPunct="1">
                  <a:defRPr/>
                </a:pPr>
                <a:r>
                  <a:rPr lang="en-US" sz="2800" dirty="0"/>
                  <a:t>Coulomb’s Law</a:t>
                </a:r>
              </a:p>
              <a:p>
                <a:pPr marL="0" indent="0" eaLnBrk="1" hangingPunct="1">
                  <a:buNone/>
                  <a:defRPr/>
                </a:pPr>
                <a14:m>
                  <m:oMathPara xmlns:m="http://schemas.openxmlformats.org/officeDocument/2006/math">
                    <m:oMathParaPr>
                      <m:jc m:val="centerGroup"/>
                    </m:oMathParaPr>
                    <m:oMath xmlns:m="http://schemas.openxmlformats.org/officeDocument/2006/math">
                      <m:r>
                        <a:rPr lang="en-US" sz="4000" b="0" i="1" smtClean="0">
                          <a:latin typeface="Cambria Math"/>
                        </a:rPr>
                        <m:t>𝐹</m:t>
                      </m:r>
                      <m:r>
                        <a:rPr lang="en-US" sz="4000" b="0" i="1" smtClean="0">
                          <a:latin typeface="Cambria Math"/>
                        </a:rPr>
                        <m:t>=</m:t>
                      </m:r>
                      <m:r>
                        <a:rPr lang="en-US" sz="4000" b="0" i="1" smtClean="0">
                          <a:latin typeface="Cambria Math"/>
                        </a:rPr>
                        <m:t>𝑘</m:t>
                      </m:r>
                      <m:f>
                        <m:fPr>
                          <m:ctrlPr>
                            <a:rPr lang="en-US" sz="4000" b="0" i="1" smtClean="0">
                              <a:latin typeface="Cambria Math" panose="02040503050406030204" pitchFamily="18" charset="0"/>
                            </a:rPr>
                          </m:ctrlPr>
                        </m:fPr>
                        <m:num>
                          <m:d>
                            <m:dPr>
                              <m:begChr m:val="|"/>
                              <m:endChr m:val="|"/>
                              <m:ctrlPr>
                                <a:rPr lang="en-US" sz="4000" b="0" i="1" smtClean="0">
                                  <a:latin typeface="Cambria Math" panose="02040503050406030204" pitchFamily="18" charset="0"/>
                                </a:rPr>
                              </m:ctrlPr>
                            </m:dPr>
                            <m:e>
                              <m:sSub>
                                <m:sSubPr>
                                  <m:ctrlPr>
                                    <a:rPr lang="en-US" sz="4000" b="0" i="1" smtClean="0">
                                      <a:latin typeface="Cambria Math" panose="02040503050406030204" pitchFamily="18" charset="0"/>
                                    </a:rPr>
                                  </m:ctrlPr>
                                </m:sSubPr>
                                <m:e>
                                  <m:r>
                                    <a:rPr lang="en-US" sz="4000" b="0" i="1" smtClean="0">
                                      <a:latin typeface="Cambria Math"/>
                                    </a:rPr>
                                    <m:t>𝑞</m:t>
                                  </m:r>
                                </m:e>
                                <m:sub>
                                  <m:r>
                                    <a:rPr lang="en-US" sz="4000" b="0" i="1" smtClean="0">
                                      <a:latin typeface="Cambria Math"/>
                                    </a:rPr>
                                    <m:t>1</m:t>
                                  </m:r>
                                </m:sub>
                              </m:sSub>
                              <m:sSub>
                                <m:sSubPr>
                                  <m:ctrlPr>
                                    <a:rPr lang="en-US" sz="4000" b="0" i="1" smtClean="0">
                                      <a:latin typeface="Cambria Math" panose="02040503050406030204" pitchFamily="18" charset="0"/>
                                    </a:rPr>
                                  </m:ctrlPr>
                                </m:sSubPr>
                                <m:e>
                                  <m:r>
                                    <a:rPr lang="en-US" sz="4000" b="0" i="1" smtClean="0">
                                      <a:latin typeface="Cambria Math"/>
                                    </a:rPr>
                                    <m:t>𝑞</m:t>
                                  </m:r>
                                </m:e>
                                <m:sub>
                                  <m:r>
                                    <a:rPr lang="en-US" sz="4000" b="0" i="1" smtClean="0">
                                      <a:latin typeface="Cambria Math"/>
                                    </a:rPr>
                                    <m:t>2</m:t>
                                  </m:r>
                                </m:sub>
                              </m:sSub>
                            </m:e>
                          </m:d>
                        </m:num>
                        <m:den>
                          <m:sSup>
                            <m:sSupPr>
                              <m:ctrlPr>
                                <a:rPr lang="en-US" sz="4000" b="0" i="1" smtClean="0">
                                  <a:latin typeface="Cambria Math" panose="02040503050406030204" pitchFamily="18" charset="0"/>
                                </a:rPr>
                              </m:ctrlPr>
                            </m:sSupPr>
                            <m:e>
                              <m:r>
                                <a:rPr lang="en-US" sz="4000" b="0" i="1" smtClean="0">
                                  <a:latin typeface="Cambria Math"/>
                                </a:rPr>
                                <m:t>𝑟</m:t>
                              </m:r>
                            </m:e>
                            <m:sup>
                              <m:r>
                                <a:rPr lang="en-US" sz="4000" b="0" i="1" smtClean="0">
                                  <a:latin typeface="Cambria Math"/>
                                </a:rPr>
                                <m:t>2</m:t>
                              </m:r>
                            </m:sup>
                          </m:sSup>
                        </m:den>
                      </m:f>
                    </m:oMath>
                  </m:oMathPara>
                </a14:m>
                <a:endParaRPr lang="en-US" sz="2800" dirty="0"/>
              </a:p>
              <a:p>
                <a:pPr eaLnBrk="1" hangingPunct="1">
                  <a:defRPr/>
                </a:pPr>
                <a:r>
                  <a:rPr lang="en-US" sz="2800" dirty="0"/>
                  <a:t>Where</a:t>
                </a:r>
              </a:p>
              <a:p>
                <a:pPr lvl="1" eaLnBrk="1" hangingPunct="1">
                  <a:defRPr/>
                </a:pPr>
                <a:r>
                  <a:rPr lang="en-US" sz="2400" dirty="0"/>
                  <a:t>F = electrostatic force</a:t>
                </a:r>
              </a:p>
              <a:p>
                <a:pPr lvl="1" eaLnBrk="1" hangingPunct="1">
                  <a:defRPr/>
                </a:pPr>
                <a:r>
                  <a:rPr lang="en-US" sz="2400" dirty="0"/>
                  <a:t>k = constant (</a:t>
                </a:r>
                <a14:m>
                  <m:oMath xmlns:m="http://schemas.openxmlformats.org/officeDocument/2006/math">
                    <m:r>
                      <a:rPr lang="en-US" sz="2400" i="1" dirty="0" smtClean="0">
                        <a:latin typeface="Cambria Math"/>
                      </a:rPr>
                      <m:t>8.99</m:t>
                    </m:r>
                    <m:r>
                      <a:rPr lang="en-US" sz="2400" b="0" i="1" dirty="0" smtClean="0">
                        <a:latin typeface="Cambria Math"/>
                      </a:rPr>
                      <m:t>×</m:t>
                    </m:r>
                    <m:sSup>
                      <m:sSupPr>
                        <m:ctrlPr>
                          <a:rPr lang="en-US" sz="2400" b="0" i="1" dirty="0" smtClean="0">
                            <a:latin typeface="Cambria Math" panose="02040503050406030204" pitchFamily="18" charset="0"/>
                          </a:rPr>
                        </m:ctrlPr>
                      </m:sSupPr>
                      <m:e>
                        <m:r>
                          <a:rPr lang="en-US" sz="2400" i="1" dirty="0" smtClean="0">
                            <a:latin typeface="Cambria Math"/>
                          </a:rPr>
                          <m:t>10</m:t>
                        </m:r>
                      </m:e>
                      <m:sup>
                        <m:r>
                          <a:rPr lang="en-US" sz="2400" b="0" i="1" dirty="0" smtClean="0">
                            <a:latin typeface="Cambria Math"/>
                          </a:rPr>
                          <m:t>9</m:t>
                        </m:r>
                      </m:sup>
                    </m:sSup>
                    <m:r>
                      <a:rPr lang="en-US" sz="2400" i="1" dirty="0" smtClean="0">
                        <a:latin typeface="Cambria Math"/>
                      </a:rPr>
                      <m:t> </m:t>
                    </m:r>
                  </m:oMath>
                </a14:m>
                <a:r>
                  <a:rPr lang="en-US" sz="2400" dirty="0"/>
                  <a:t>Nm</a:t>
                </a:r>
                <a:r>
                  <a:rPr lang="en-US" sz="2400" baseline="30000" dirty="0"/>
                  <a:t>2</a:t>
                </a:r>
                <a:r>
                  <a:rPr lang="en-US" sz="2400" dirty="0"/>
                  <a:t>/C</a:t>
                </a:r>
                <a:r>
                  <a:rPr lang="en-US" sz="2400" baseline="30000" dirty="0"/>
                  <a:t>2</a:t>
                </a:r>
                <a:r>
                  <a:rPr lang="en-US" sz="2400" dirty="0"/>
                  <a:t>)</a:t>
                </a:r>
              </a:p>
              <a:p>
                <a:pPr lvl="1" eaLnBrk="1" hangingPunct="1">
                  <a:defRPr/>
                </a:pPr>
                <a:r>
                  <a:rPr lang="en-US" sz="2400" dirty="0"/>
                  <a:t>q = charge</a:t>
                </a:r>
              </a:p>
              <a:p>
                <a:pPr lvl="1" eaLnBrk="1" hangingPunct="1">
                  <a:defRPr/>
                </a:pPr>
                <a:r>
                  <a:rPr lang="en-US" sz="2400" dirty="0"/>
                  <a:t>r = distance between the charges</a:t>
                </a:r>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rotWithShape="1">
                <a:blip r:embed="rId3"/>
                <a:stretch>
                  <a:fillRect l="-1000" t="-395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08-02 Coulomb’s Law</a:t>
            </a:r>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p:txBody>
              <a:bodyPr/>
              <a:lstStyle/>
              <a:p>
                <a:pPr eaLnBrk="1" hangingPunct="1">
                  <a:defRPr/>
                </a:pPr>
                <a:r>
                  <a:rPr lang="en-US" dirty="0"/>
                  <a:t>In a hydrogen atom, the electron (</a:t>
                </a:r>
                <a14:m>
                  <m:oMath xmlns:m="http://schemas.openxmlformats.org/officeDocument/2006/math">
                    <m:r>
                      <a:rPr lang="en-US" i="1" dirty="0" smtClean="0">
                        <a:latin typeface="Cambria Math"/>
                      </a:rPr>
                      <m:t>𝑞</m:t>
                    </m:r>
                    <m:r>
                      <a:rPr lang="en-US" i="1" dirty="0" smtClean="0">
                        <a:latin typeface="Cambria Math"/>
                      </a:rPr>
                      <m:t>=−1.60×</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oMath>
                </a14:m>
                <a:r>
                  <a:rPr lang="en-US" dirty="0"/>
                  <a:t> C) is </a:t>
                </a:r>
                <a14:m>
                  <m:oMath xmlns:m="http://schemas.openxmlformats.org/officeDocument/2006/math">
                    <m:r>
                      <a:rPr lang="en-US" i="1" dirty="0" smtClean="0">
                        <a:latin typeface="Cambria Math"/>
                      </a:rPr>
                      <m:t>5.29</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−11</m:t>
                        </m:r>
                      </m:sup>
                    </m:sSup>
                  </m:oMath>
                </a14:m>
                <a:r>
                  <a:rPr lang="en-US" dirty="0"/>
                  <a:t> m away from the proton of equal charge magnitude.  Find the electrical force of attraction.</a:t>
                </a:r>
              </a:p>
              <a:p>
                <a:pPr eaLnBrk="1" hangingPunct="1">
                  <a:defRPr/>
                </a:pPr>
                <a:endParaRPr lang="en-US" dirty="0"/>
              </a:p>
              <a:p>
                <a:pPr eaLnBrk="1" hangingPunct="1">
                  <a:defRPr/>
                </a:pPr>
                <a14:m>
                  <m:oMath xmlns:m="http://schemas.openxmlformats.org/officeDocument/2006/math">
                    <m:r>
                      <a:rPr lang="en-US" i="1" dirty="0" smtClean="0">
                        <a:latin typeface="Cambria Math"/>
                      </a:rPr>
                      <m:t>𝐹</m:t>
                    </m:r>
                    <m:r>
                      <a:rPr lang="en-US" i="1" dirty="0" smtClean="0">
                        <a:latin typeface="Cambria Math"/>
                      </a:rPr>
                      <m:t>=8.22×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oMath>
                </a14:m>
                <a:r>
                  <a:rPr lang="en-US" dirty="0"/>
                  <a:t> N</a:t>
                </a:r>
              </a:p>
            </p:txBody>
          </p:sp>
        </mc:Choice>
        <mc:Fallback xmlns="">
          <p:sp>
            <p:nvSpPr>
              <p:cNvPr id="10243" name="Rectangle 3"/>
              <p:cNvSpPr>
                <a:spLocks noGrp="1" noRot="1" noChangeAspect="1" noMove="1" noResize="1" noEditPoints="1" noAdjustHandles="1" noChangeArrowheads="1" noChangeShapeType="1" noTextEdit="1"/>
              </p:cNvSpPr>
              <p:nvPr>
                <p:ph idx="1"/>
              </p:nvPr>
            </p:nvSpPr>
            <p:spPr>
              <a:blipFill rotWithShape="1">
                <a:blip r:embed="rId3"/>
                <a:stretch>
                  <a:fillRect l="-867" t="-1436" r="-667"/>
                </a:stretch>
              </a:blipFill>
            </p:spPr>
            <p:txBody>
              <a:bodyPr/>
              <a:lstStyle/>
              <a:p>
                <a:r>
                  <a:rPr lang="en-US">
                    <a:noFill/>
                  </a:rPr>
                  <a:t> </a:t>
                </a:r>
              </a:p>
            </p:txBody>
          </p:sp>
        </mc:Fallback>
      </mc:AlternateContent>
      <p:pic>
        <p:nvPicPr>
          <p:cNvPr id="17412" name="Picture 4" descr="hydrogen_a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120390"/>
            <a:ext cx="2057401" cy="202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US" dirty="0"/>
              <a:t>08-02 Coulomb’s Law</a:t>
            </a:r>
          </a:p>
        </p:txBody>
      </p:sp>
      <p:sp>
        <p:nvSpPr>
          <p:cNvPr id="13315" name="Rectangle 3"/>
          <p:cNvSpPr>
            <a:spLocks noGrp="1" noChangeArrowheads="1"/>
          </p:cNvSpPr>
          <p:nvPr>
            <p:ph idx="1"/>
          </p:nvPr>
        </p:nvSpPr>
        <p:spPr/>
        <p:txBody>
          <a:bodyPr/>
          <a:lstStyle/>
          <a:p>
            <a:pPr>
              <a:defRPr/>
            </a:pPr>
            <a:r>
              <a:rPr lang="en-US" dirty="0"/>
              <a:t>Coulomb’s Law – other notes</a:t>
            </a:r>
          </a:p>
          <a:p>
            <a:pPr lvl="1">
              <a:defRPr/>
            </a:pPr>
            <a:r>
              <a:rPr lang="en-US" dirty="0"/>
              <a:t>Notice the similarity to Newton’s Law of Universal Gravitation</a:t>
            </a:r>
          </a:p>
          <a:p>
            <a:pPr lvl="1">
              <a:defRPr/>
            </a:pPr>
            <a:endParaRPr lang="en-US" dirty="0"/>
          </a:p>
          <a:p>
            <a:pPr lvl="1">
              <a:defRPr/>
            </a:pPr>
            <a:r>
              <a:rPr lang="en-US" dirty="0"/>
              <a:t>Notice that F </a:t>
            </a:r>
            <a:r>
              <a:rPr lang="en-US" dirty="0">
                <a:sym typeface="Symbol" pitchFamily="18" charset="2"/>
              </a:rPr>
              <a:t> 1/r</a:t>
            </a:r>
            <a:r>
              <a:rPr lang="en-US" baseline="30000" dirty="0">
                <a:sym typeface="Symbol" pitchFamily="18" charset="2"/>
              </a:rPr>
              <a:t>2</a:t>
            </a:r>
            <a:endParaRPr lang="en-US" dirty="0">
              <a:sym typeface="Symbol" pitchFamily="18" charset="2"/>
            </a:endParaRPr>
          </a:p>
          <a:p>
            <a:pPr lvl="2">
              <a:defRPr/>
            </a:pPr>
            <a:r>
              <a:rPr lang="en-US" dirty="0">
                <a:sym typeface="Symbol" pitchFamily="18" charset="2"/>
              </a:rPr>
              <a:t>Distance increases by 4, force decreases by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endParaRPr lang="en-US"/>
          </a:p>
        </p:txBody>
      </p:sp>
      <p:sp>
        <p:nvSpPr>
          <p:cNvPr id="3" name="Content Placeholder 2"/>
          <p:cNvSpPr>
            <a:spLocks noGrp="1"/>
          </p:cNvSpPr>
          <p:nvPr>
            <p:ph sz="quarter" idx="1"/>
          </p:nvPr>
        </p:nvSpPr>
        <p:spPr>
          <a:prstGeom prst="rect">
            <a:avLst/>
          </a:prstGeom>
        </p:spPr>
        <p:txBody>
          <a:bodyPr>
            <a:normAutofit/>
          </a:bodyPr>
          <a:lstStyle/>
          <a:p>
            <a:r>
              <a:rPr lang="en-US" sz="2000" dirty="0"/>
              <a:t>This Slideshow was developed to accompany the textbook</a:t>
            </a:r>
          </a:p>
          <a:p>
            <a:pPr lvl="1"/>
            <a:r>
              <a:rPr lang="en-US" sz="2000" i="1" dirty="0" err="1"/>
              <a:t>OpenStax</a:t>
            </a:r>
            <a:r>
              <a:rPr lang="en-US" sz="2000" i="1" dirty="0"/>
              <a:t> Physics</a:t>
            </a:r>
          </a:p>
          <a:p>
            <a:pPr lvl="2"/>
            <a:r>
              <a:rPr lang="en-US" sz="2000" i="1" dirty="0"/>
              <a:t>Available for free at </a:t>
            </a:r>
            <a:r>
              <a:rPr lang="en-US" sz="2000" i="1" dirty="0">
                <a:hlinkClick r:id="rId3"/>
              </a:rPr>
              <a:t>https://openstaxcollege.org/textbooks/college-physics</a:t>
            </a:r>
            <a:r>
              <a:rPr lang="en-US" sz="2000" i="1" dirty="0"/>
              <a:t> </a:t>
            </a:r>
          </a:p>
          <a:p>
            <a:pPr lvl="1"/>
            <a:r>
              <a:rPr lang="en-US" sz="2000" i="1" dirty="0"/>
              <a:t>By </a:t>
            </a:r>
            <a:r>
              <a:rPr lang="en-US" sz="2000" i="1" dirty="0" err="1"/>
              <a:t>OpenStax</a:t>
            </a:r>
            <a:r>
              <a:rPr lang="en-US" sz="2000" i="1" dirty="0"/>
              <a:t> College and Rice University</a:t>
            </a:r>
          </a:p>
          <a:p>
            <a:pPr lvl="1"/>
            <a:r>
              <a:rPr lang="en-US" sz="2000" i="1" dirty="0"/>
              <a:t>2013 edition</a:t>
            </a:r>
          </a:p>
          <a:p>
            <a:r>
              <a:rPr lang="en-US" sz="2000" dirty="0"/>
              <a:t>Some examples and diagrams are taken from the textbook.</a:t>
            </a:r>
          </a:p>
        </p:txBody>
      </p:sp>
      <p:sp>
        <p:nvSpPr>
          <p:cNvPr id="4" name="Rectangle 3"/>
          <p:cNvSpPr/>
          <p:nvPr/>
        </p:nvSpPr>
        <p:spPr bwMode="auto">
          <a:xfrm>
            <a:off x="4800600" y="4149657"/>
            <a:ext cx="4343400" cy="9906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Slides created by </a:t>
            </a:r>
          </a:p>
          <a:p>
            <a:r>
              <a:rPr lang="en-US" dirty="0"/>
              <a:t>Richard Wright, Andrews Academy </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omic Sans MS" pitchFamily="66" charset="0"/>
                <a:hlinkClick r:id="rId4"/>
              </a:rPr>
              <a:t>rwright@andrews.edu</a:t>
            </a:r>
            <a:r>
              <a:rPr kumimoji="0" lang="en-US" sz="1800" b="0" i="0" u="none" strike="noStrike" cap="none" normalizeH="0" baseline="0" dirty="0">
                <a:ln>
                  <a:noFill/>
                </a:ln>
                <a:solidFill>
                  <a:schemeClr val="tx1"/>
                </a:solidFill>
                <a:effectLst/>
                <a:latin typeface="Comic Sans MS" pitchFamily="66" charset="0"/>
              </a:rPr>
              <a:t> </a:t>
            </a:r>
          </a:p>
        </p:txBody>
      </p:sp>
    </p:spTree>
    <p:extLst>
      <p:ext uri="{BB962C8B-B14F-4D97-AF65-F5344CB8AC3E}">
        <p14:creationId xmlns:p14="http://schemas.microsoft.com/office/powerpoint/2010/main" val="82693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dirty="0"/>
              <a:t>08-02 Coulomb’s Law</a:t>
            </a:r>
          </a:p>
        </p:txBody>
      </p:sp>
      <p:sp>
        <p:nvSpPr>
          <p:cNvPr id="14339" name="Rectangle 3"/>
          <p:cNvSpPr>
            <a:spLocks noGrp="1" noChangeArrowheads="1"/>
          </p:cNvSpPr>
          <p:nvPr>
            <p:ph idx="1"/>
          </p:nvPr>
        </p:nvSpPr>
        <p:spPr/>
        <p:txBody>
          <a:bodyPr>
            <a:normAutofit lnSpcReduction="10000"/>
          </a:bodyPr>
          <a:lstStyle/>
          <a:p>
            <a:pPr>
              <a:defRPr/>
            </a:pPr>
            <a:r>
              <a:rPr lang="en-US" dirty="0"/>
              <a:t>Force on 1 charge by 2 others</a:t>
            </a:r>
          </a:p>
          <a:p>
            <a:pPr eaLnBrk="1" hangingPunct="1">
              <a:defRPr/>
            </a:pPr>
            <a:endParaRPr lang="en-US" dirty="0"/>
          </a:p>
          <a:p>
            <a:pPr lvl="1">
              <a:defRPr/>
            </a:pPr>
            <a:r>
              <a:rPr lang="en-US" dirty="0"/>
              <a:t>Work in two parts</a:t>
            </a:r>
          </a:p>
          <a:p>
            <a:pPr lvl="2">
              <a:defRPr/>
            </a:pPr>
            <a:r>
              <a:rPr lang="en-US" dirty="0"/>
              <a:t>Find force of attraction by one of the points</a:t>
            </a:r>
          </a:p>
          <a:p>
            <a:pPr lvl="2">
              <a:defRPr/>
            </a:pPr>
            <a:r>
              <a:rPr lang="en-US" dirty="0"/>
              <a:t>Find force of attraction by the other point</a:t>
            </a:r>
          </a:p>
          <a:p>
            <a:pPr lvl="2">
              <a:defRPr/>
            </a:pPr>
            <a:r>
              <a:rPr lang="en-US" dirty="0"/>
              <a:t>Add the force vectors</a:t>
            </a:r>
          </a:p>
          <a:p>
            <a:pPr lvl="3">
              <a:defRPr/>
            </a:pPr>
            <a:r>
              <a:rPr lang="en-US" dirty="0"/>
              <a:t>REMEMBER!!!!! </a:t>
            </a:r>
            <a:r>
              <a:rPr lang="en-US" dirty="0">
                <a:sym typeface="Wingdings" pitchFamily="2" charset="2"/>
              </a:rPr>
              <a:t> you have to add the x and y components!!!!!</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defRPr/>
            </a:pPr>
            <a:r>
              <a:rPr lang="en-US" dirty="0"/>
              <a:t>08-02 Coulomb’s Law</a:t>
            </a:r>
          </a:p>
        </p:txBody>
      </p:sp>
      <p:sp>
        <p:nvSpPr>
          <p:cNvPr id="15363" name="Rectangle 3"/>
          <p:cNvSpPr>
            <a:spLocks noGrp="1" noChangeArrowheads="1"/>
          </p:cNvSpPr>
          <p:nvPr>
            <p:ph idx="1"/>
          </p:nvPr>
        </p:nvSpPr>
        <p:spPr/>
        <p:txBody>
          <a:bodyPr/>
          <a:lstStyle/>
          <a:p>
            <a:pPr eaLnBrk="1" hangingPunct="1">
              <a:defRPr/>
            </a:pPr>
            <a:r>
              <a:rPr lang="en-US" dirty="0"/>
              <a:t>There are three charges in a straight line</a:t>
            </a:r>
          </a:p>
          <a:p>
            <a:pPr eaLnBrk="1" hangingPunct="1">
              <a:defRPr/>
            </a:pPr>
            <a:r>
              <a:rPr lang="en-US" dirty="0"/>
              <a:t>q</a:t>
            </a:r>
            <a:r>
              <a:rPr lang="en-US" baseline="-25000" dirty="0"/>
              <a:t>1</a:t>
            </a:r>
            <a:r>
              <a:rPr lang="en-US" dirty="0"/>
              <a:t> = +2</a:t>
            </a:r>
            <a:r>
              <a:rPr lang="en-US" dirty="0">
                <a:sym typeface="Symbol" pitchFamily="18" charset="2"/>
              </a:rPr>
              <a:t>C at x = -0.1 m</a:t>
            </a:r>
          </a:p>
          <a:p>
            <a:pPr eaLnBrk="1" hangingPunct="1">
              <a:defRPr/>
            </a:pPr>
            <a:r>
              <a:rPr lang="en-US" dirty="0">
                <a:sym typeface="Symbol" pitchFamily="18" charset="2"/>
              </a:rPr>
              <a:t>q</a:t>
            </a:r>
            <a:r>
              <a:rPr lang="en-US" baseline="-25000" dirty="0">
                <a:sym typeface="Symbol" pitchFamily="18" charset="2"/>
              </a:rPr>
              <a:t>2</a:t>
            </a:r>
            <a:r>
              <a:rPr lang="en-US" dirty="0">
                <a:sym typeface="Symbol" pitchFamily="18" charset="2"/>
              </a:rPr>
              <a:t> = -3 C at x = 0 m</a:t>
            </a:r>
          </a:p>
          <a:p>
            <a:pPr eaLnBrk="1" hangingPunct="1">
              <a:defRPr/>
            </a:pPr>
            <a:r>
              <a:rPr lang="en-US" dirty="0">
                <a:sym typeface="Symbol" pitchFamily="18" charset="2"/>
              </a:rPr>
              <a:t>q</a:t>
            </a:r>
            <a:r>
              <a:rPr lang="en-US" baseline="-25000" dirty="0">
                <a:sym typeface="Symbol" pitchFamily="18" charset="2"/>
              </a:rPr>
              <a:t>3</a:t>
            </a:r>
            <a:r>
              <a:rPr lang="en-US" dirty="0">
                <a:sym typeface="Symbol" pitchFamily="18" charset="2"/>
              </a:rPr>
              <a:t> = +5 C at x = 0.3 m</a:t>
            </a:r>
          </a:p>
          <a:p>
            <a:pPr eaLnBrk="1" hangingPunct="1">
              <a:defRPr/>
            </a:pPr>
            <a:r>
              <a:rPr lang="en-US" dirty="0">
                <a:sym typeface="Symbol" pitchFamily="18" charset="2"/>
              </a:rPr>
              <a:t>What is the force on q</a:t>
            </a:r>
            <a:r>
              <a:rPr lang="en-US" baseline="-25000" dirty="0">
                <a:sym typeface="Symbol" pitchFamily="18" charset="2"/>
              </a:rPr>
              <a:t>2</a:t>
            </a:r>
            <a:r>
              <a:rPr lang="en-US" dirty="0">
                <a:sym typeface="Symbol" pitchFamily="18" charset="2"/>
              </a:rPr>
              <a:t>?</a:t>
            </a:r>
          </a:p>
          <a:p>
            <a:pPr eaLnBrk="1" hangingPunct="1">
              <a:defRPr/>
            </a:pPr>
            <a:endParaRPr lang="en-US" dirty="0">
              <a:sym typeface="Symbol" pitchFamily="18" charset="2"/>
            </a:endParaRPr>
          </a:p>
          <a:p>
            <a:pPr eaLnBrk="1" hangingPunct="1">
              <a:defRPr/>
            </a:pPr>
            <a:r>
              <a:rPr lang="en-US" dirty="0">
                <a:sym typeface="Symbol" pitchFamily="18" charset="2"/>
              </a:rPr>
              <a:t>F = -3.89 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defRPr/>
            </a:pPr>
            <a:r>
              <a:rPr lang="en-US" dirty="0"/>
              <a:t>08-02 Coulomb’s Law</a:t>
            </a:r>
          </a:p>
        </p:txBody>
      </p:sp>
      <p:sp>
        <p:nvSpPr>
          <p:cNvPr id="17411" name="Rectangle 3"/>
          <p:cNvSpPr>
            <a:spLocks noGrp="1" noChangeArrowheads="1"/>
          </p:cNvSpPr>
          <p:nvPr>
            <p:ph idx="1"/>
          </p:nvPr>
        </p:nvSpPr>
        <p:spPr/>
        <p:txBody>
          <a:bodyPr/>
          <a:lstStyle/>
          <a:p>
            <a:pPr eaLnBrk="1" hangingPunct="1">
              <a:defRPr/>
            </a:pPr>
            <a:r>
              <a:rPr lang="en-US" dirty="0"/>
              <a:t>There are three charges</a:t>
            </a:r>
          </a:p>
          <a:p>
            <a:pPr eaLnBrk="1" hangingPunct="1">
              <a:defRPr/>
            </a:pPr>
            <a:r>
              <a:rPr lang="en-US" dirty="0"/>
              <a:t>q</a:t>
            </a:r>
            <a:r>
              <a:rPr lang="en-US" baseline="-25000" dirty="0"/>
              <a:t>1</a:t>
            </a:r>
            <a:r>
              <a:rPr lang="en-US" dirty="0"/>
              <a:t> = +2</a:t>
            </a:r>
            <a:r>
              <a:rPr lang="en-US" dirty="0">
                <a:sym typeface="Symbol" pitchFamily="18" charset="2"/>
              </a:rPr>
              <a:t>C at (0, 0.3) m</a:t>
            </a:r>
          </a:p>
          <a:p>
            <a:pPr eaLnBrk="1" hangingPunct="1">
              <a:defRPr/>
            </a:pPr>
            <a:r>
              <a:rPr lang="en-US" dirty="0">
                <a:sym typeface="Symbol" pitchFamily="18" charset="2"/>
              </a:rPr>
              <a:t>q</a:t>
            </a:r>
            <a:r>
              <a:rPr lang="en-US" baseline="-25000" dirty="0">
                <a:sym typeface="Symbol" pitchFamily="18" charset="2"/>
              </a:rPr>
              <a:t>2</a:t>
            </a:r>
            <a:r>
              <a:rPr lang="en-US" dirty="0">
                <a:sym typeface="Symbol" pitchFamily="18" charset="2"/>
              </a:rPr>
              <a:t> = -3 C at (0, 0) m</a:t>
            </a:r>
          </a:p>
          <a:p>
            <a:pPr eaLnBrk="1" hangingPunct="1">
              <a:defRPr/>
            </a:pPr>
            <a:r>
              <a:rPr lang="en-US" dirty="0">
                <a:sym typeface="Symbol" pitchFamily="18" charset="2"/>
              </a:rPr>
              <a:t>q</a:t>
            </a:r>
            <a:r>
              <a:rPr lang="en-US" baseline="-25000" dirty="0">
                <a:sym typeface="Symbol" pitchFamily="18" charset="2"/>
              </a:rPr>
              <a:t>3</a:t>
            </a:r>
            <a:r>
              <a:rPr lang="en-US" dirty="0">
                <a:sym typeface="Symbol" pitchFamily="18" charset="2"/>
              </a:rPr>
              <a:t> = +5 C at (0.1, 0.2) m</a:t>
            </a:r>
          </a:p>
          <a:p>
            <a:pPr eaLnBrk="1" hangingPunct="1">
              <a:defRPr/>
            </a:pPr>
            <a:r>
              <a:rPr lang="en-US" dirty="0">
                <a:sym typeface="Symbol" pitchFamily="18" charset="2"/>
              </a:rPr>
              <a:t>What is the force on q</a:t>
            </a:r>
            <a:r>
              <a:rPr lang="en-US" baseline="-25000" dirty="0">
                <a:sym typeface="Symbol" pitchFamily="18" charset="2"/>
              </a:rPr>
              <a:t>2</a:t>
            </a:r>
            <a:r>
              <a:rPr lang="en-US" dirty="0">
                <a:sym typeface="Symbol" pitchFamily="18" charset="2"/>
              </a:rPr>
              <a:t>?</a:t>
            </a:r>
          </a:p>
          <a:p>
            <a:pPr eaLnBrk="1" hangingPunct="1">
              <a:defRPr/>
            </a:pPr>
            <a:endParaRPr lang="en-US" dirty="0">
              <a:sym typeface="Symbol" pitchFamily="18" charset="2"/>
            </a:endParaRPr>
          </a:p>
          <a:p>
            <a:pPr eaLnBrk="1" hangingPunct="1">
              <a:defRPr/>
            </a:pPr>
            <a:r>
              <a:rPr lang="en-US" dirty="0">
                <a:sym typeface="Symbol" pitchFamily="18" charset="2"/>
              </a:rPr>
              <a:t>F = 3.247 N @ 68.1</a:t>
            </a:r>
            <a:r>
              <a:rPr lang="en-US" dirty="0">
                <a:cs typeface="Arial" charset="0"/>
                <a:sym typeface="Symbol" pitchFamily="18" charset="2"/>
              </a:rPr>
              <a:t>° above horizontal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a:t>08-02 Homework</a:t>
            </a:r>
          </a:p>
        </p:txBody>
      </p:sp>
      <p:sp>
        <p:nvSpPr>
          <p:cNvPr id="7" name="Content Placeholder 6"/>
          <p:cNvSpPr>
            <a:spLocks noGrp="1"/>
          </p:cNvSpPr>
          <p:nvPr>
            <p:ph sz="half" idx="1"/>
          </p:nvPr>
        </p:nvSpPr>
        <p:spPr/>
        <p:txBody>
          <a:bodyPr>
            <a:normAutofit/>
          </a:bodyPr>
          <a:lstStyle/>
          <a:p>
            <a:r>
              <a:rPr lang="en-US" dirty="0"/>
              <a:t>Charge these problems to your grade</a:t>
            </a:r>
          </a:p>
          <a:p>
            <a:endParaRPr lang="en-US" dirty="0"/>
          </a:p>
          <a:p>
            <a:r>
              <a:rPr lang="en-US" dirty="0"/>
              <a:t>Read 18.4, 18.5</a:t>
            </a:r>
          </a:p>
          <a:p>
            <a:endParaRPr lang="en-US" dirty="0"/>
          </a:p>
        </p:txBody>
      </p:sp>
      <p:sp>
        <p:nvSpPr>
          <p:cNvPr id="8" name="Content Placeholder 7"/>
          <p:cNvSpPr>
            <a:spLocks noGrp="1"/>
          </p:cNvSpPr>
          <p:nvPr>
            <p:ph sz="half" idx="2"/>
          </p:nvPr>
        </p:nvSpPr>
        <p:spPr/>
        <p:txBody>
          <a:bodyPr>
            <a:normAutofit/>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5281-23CA-4F4F-AC1E-BC0DA38DAC1B}"/>
              </a:ext>
            </a:extLst>
          </p:cNvPr>
          <p:cNvSpPr>
            <a:spLocks noGrp="1"/>
          </p:cNvSpPr>
          <p:nvPr>
            <p:ph type="title"/>
          </p:nvPr>
        </p:nvSpPr>
        <p:spPr/>
        <p:txBody>
          <a:bodyPr>
            <a:normAutofit fontScale="90000"/>
          </a:bodyPr>
          <a:lstStyle/>
          <a:p>
            <a:r>
              <a:rPr lang="en-US" dirty="0"/>
              <a:t>08-03 Electric Field and Electric Field Lines</a:t>
            </a:r>
          </a:p>
        </p:txBody>
      </p:sp>
      <p:sp>
        <p:nvSpPr>
          <p:cNvPr id="3" name="Text Placeholder 2">
            <a:extLst>
              <a:ext uri="{FF2B5EF4-FFF2-40B4-BE49-F238E27FC236}">
                <a16:creationId xmlns:a16="http://schemas.microsoft.com/office/drawing/2014/main" id="{5F5EF185-5704-4D55-9DF2-9E177258D549}"/>
              </a:ext>
            </a:extLst>
          </p:cNvPr>
          <p:cNvSpPr>
            <a:spLocks noGrp="1"/>
          </p:cNvSpPr>
          <p:nvPr>
            <p:ph type="body" idx="1"/>
          </p:nvPr>
        </p:nvSpPr>
        <p:spPr/>
        <p:txBody>
          <a:bodyPr>
            <a:normAutofit fontScale="85000" lnSpcReduction="20000"/>
          </a:bodyPr>
          <a:lstStyle/>
          <a:p>
            <a:r>
              <a:rPr lang="en-US" dirty="0"/>
              <a:t>In this lesson you will…</a:t>
            </a:r>
          </a:p>
          <a:p>
            <a:r>
              <a:rPr lang="en-US" dirty="0"/>
              <a:t>• Describe a force field and calculate the strength of an electric field due to a point charge.</a:t>
            </a:r>
          </a:p>
          <a:p>
            <a:r>
              <a:rPr lang="en-US" dirty="0"/>
              <a:t>• Calculate the force exerted on a test charge by an electric field.</a:t>
            </a:r>
          </a:p>
          <a:p>
            <a:r>
              <a:rPr lang="en-US" dirty="0"/>
              <a:t>• Explain the relationship between electrical force (F) on a test charge and electrical field strength (E).</a:t>
            </a:r>
          </a:p>
          <a:p>
            <a:r>
              <a:rPr lang="en-US" dirty="0"/>
              <a:t>• Calculate the total force (magnitude and direction) exerted on a test charge from more than one charge</a:t>
            </a:r>
          </a:p>
          <a:p>
            <a:r>
              <a:rPr lang="en-US" dirty="0"/>
              <a:t>• Describe an electric field diagram of a positive point charge; of a negative point charge with twice the magnitude of</a:t>
            </a:r>
          </a:p>
          <a:p>
            <a:r>
              <a:rPr lang="en-US" dirty="0"/>
              <a:t>positive charge</a:t>
            </a:r>
          </a:p>
          <a:p>
            <a:r>
              <a:rPr lang="en-US" dirty="0"/>
              <a:t>• Draw the electric field lines between two points of the same charge; between two points of opposite charge.</a:t>
            </a:r>
          </a:p>
        </p:txBody>
      </p:sp>
    </p:spTree>
    <p:extLst>
      <p:ext uri="{BB962C8B-B14F-4D97-AF65-F5344CB8AC3E}">
        <p14:creationId xmlns:p14="http://schemas.microsoft.com/office/powerpoint/2010/main" val="1312589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defRPr/>
            </a:pPr>
            <a:r>
              <a:rPr lang="en-US" sz="3600" dirty="0"/>
              <a:t>08-03 Electric Field and Electric Field Lines</a:t>
            </a:r>
          </a:p>
        </p:txBody>
      </p:sp>
      <p:sp>
        <p:nvSpPr>
          <p:cNvPr id="7171" name="Rectangle 3"/>
          <p:cNvSpPr>
            <a:spLocks noGrp="1" noChangeArrowheads="1"/>
          </p:cNvSpPr>
          <p:nvPr>
            <p:ph idx="1"/>
          </p:nvPr>
        </p:nvSpPr>
        <p:spPr/>
        <p:txBody>
          <a:bodyPr/>
          <a:lstStyle/>
          <a:p>
            <a:pPr eaLnBrk="1" hangingPunct="1">
              <a:defRPr/>
            </a:pPr>
            <a:r>
              <a:rPr lang="en-US" dirty="0"/>
              <a:t>We can use a </a:t>
            </a:r>
            <a:r>
              <a:rPr lang="en-US" b="1" i="1" dirty="0"/>
              <a:t>test charge</a:t>
            </a:r>
            <a:r>
              <a:rPr lang="en-US" dirty="0"/>
              <a:t> to determine how the surrounding charges generate a force</a:t>
            </a:r>
          </a:p>
          <a:p>
            <a:pPr eaLnBrk="1" hangingPunct="1">
              <a:defRPr/>
            </a:pPr>
            <a:endParaRPr lang="en-US" dirty="0"/>
          </a:p>
          <a:p>
            <a:pPr eaLnBrk="1" hangingPunct="1">
              <a:defRPr/>
            </a:pPr>
            <a:r>
              <a:rPr lang="en-US" dirty="0"/>
              <a:t>Pick a small test charge so it doesn’t change the surrounding charge orientation</a:t>
            </a:r>
          </a:p>
          <a:p>
            <a:pPr eaLnBrk="1" hangingPunct="1">
              <a:defRPr/>
            </a:pPr>
            <a:endParaRPr lang="en-US" dirty="0"/>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defRPr/>
            </a:pPr>
            <a:r>
              <a:rPr lang="en-US" sz="3600" dirty="0"/>
              <a:t>08-03 Electric Field and Electric Field Lines</a:t>
            </a:r>
          </a:p>
        </p:txBody>
      </p:sp>
      <mc:AlternateContent xmlns:mc="http://schemas.openxmlformats.org/markup-compatibility/2006" xmlns:a14="http://schemas.microsoft.com/office/drawing/2010/main">
        <mc:Choice Requires="a14">
          <p:sp>
            <p:nvSpPr>
              <p:cNvPr id="8195" name="Rectangle 3"/>
              <p:cNvSpPr>
                <a:spLocks noGrp="1" noChangeArrowheads="1"/>
              </p:cNvSpPr>
              <p:nvPr>
                <p:ph idx="1"/>
              </p:nvPr>
            </p:nvSpPr>
            <p:spPr/>
            <p:txBody>
              <a:bodyPr/>
              <a:lstStyle/>
              <a:p>
                <a:pPr eaLnBrk="1" hangingPunct="1">
                  <a:lnSpc>
                    <a:spcPct val="90000"/>
                  </a:lnSpc>
                  <a:defRPr/>
                </a:pPr>
                <a:r>
                  <a:rPr lang="en-US" dirty="0"/>
                  <a:t>A test charge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r>
                      <a:rPr lang="en-US" i="1" dirty="0" smtClean="0">
                        <a:latin typeface="Cambria Math"/>
                      </a:rPr>
                      <m:t>=1.0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r>
                      <a:rPr lang="en-US" i="1" dirty="0" smtClean="0">
                        <a:latin typeface="Cambria Math"/>
                      </a:rPr>
                      <m:t> </m:t>
                    </m:r>
                    <m:r>
                      <a:rPr lang="en-US" i="1" dirty="0" smtClean="0">
                        <a:latin typeface="Cambria Math"/>
                      </a:rPr>
                      <m:t>𝐶</m:t>
                    </m:r>
                  </m:oMath>
                </a14:m>
                <a:r>
                  <a:rPr lang="en-US" dirty="0"/>
                  <a:t>) experiences a force of </a:t>
                </a:r>
                <a14:m>
                  <m:oMath xmlns:m="http://schemas.openxmlformats.org/officeDocument/2006/math">
                    <m:r>
                      <a:rPr lang="en-US" i="1" dirty="0" smtClean="0">
                        <a:latin typeface="Cambria Math"/>
                      </a:rPr>
                      <m:t>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i="1" dirty="0" smtClean="0">
                        <a:latin typeface="Cambria Math"/>
                      </a:rPr>
                      <m:t> </m:t>
                    </m:r>
                    <m:r>
                      <a:rPr lang="en-US" i="1" dirty="0" smtClean="0">
                        <a:latin typeface="Cambria Math"/>
                      </a:rPr>
                      <m:t>𝑁</m:t>
                    </m:r>
                  </m:oMath>
                </a14:m>
                <a:r>
                  <a:rPr lang="en-US" dirty="0"/>
                  <a:t> when placed near a charged sphere.  Determine the Force per Coulomb that the charge experiences and predict the force on a </a:t>
                </a:r>
                <a14:m>
                  <m:oMath xmlns:m="http://schemas.openxmlformats.org/officeDocument/2006/math">
                    <m:r>
                      <a:rPr lang="en-US" i="1" dirty="0" smtClean="0">
                        <a:latin typeface="Cambria Math"/>
                      </a:rPr>
                      <m:t>2 </m:t>
                    </m:r>
                    <m:r>
                      <a:rPr lang="en-US" i="1" dirty="0" smtClean="0">
                        <a:latin typeface="Cambria Math"/>
                      </a:rPr>
                      <m:t>𝐶</m:t>
                    </m:r>
                  </m:oMath>
                </a14:m>
                <a:r>
                  <a:rPr lang="en-US" dirty="0"/>
                  <a:t> charge.</a:t>
                </a:r>
              </a:p>
              <a:p>
                <a:pPr eaLnBrk="1" hangingPunct="1">
                  <a:lnSpc>
                    <a:spcPct val="90000"/>
                  </a:lnSpc>
                  <a:defRPr/>
                </a:pPr>
                <a:endParaRPr lang="en-US" dirty="0"/>
              </a:p>
              <a:p>
                <a:pPr eaLnBrk="1" hangingPunct="1">
                  <a:lnSpc>
                    <a:spcPct val="90000"/>
                  </a:lnSpc>
                  <a:defRPr/>
                </a:pP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a:rPr>
                          <m:t>𝐹</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r>
                      <a:rPr lang="en-US" i="1" dirty="0" smtClean="0">
                        <a:latin typeface="Cambria Math"/>
                      </a:rPr>
                      <m:t>=20 </m:t>
                    </m:r>
                    <m:r>
                      <a:rPr lang="en-US" i="1" dirty="0" smtClean="0">
                        <a:latin typeface="Cambria Math"/>
                      </a:rPr>
                      <m:t>𝑁</m:t>
                    </m:r>
                    <m:r>
                      <a:rPr lang="en-US" i="1" dirty="0" smtClean="0">
                        <a:latin typeface="Cambria Math"/>
                      </a:rPr>
                      <m:t>/</m:t>
                    </m:r>
                    <m:r>
                      <a:rPr lang="en-US" i="1" dirty="0" smtClean="0">
                        <a:latin typeface="Cambria Math"/>
                      </a:rPr>
                      <m:t>𝐶</m:t>
                    </m:r>
                  </m:oMath>
                </a14:m>
                <a:endParaRPr lang="en-US" dirty="0"/>
              </a:p>
              <a:p>
                <a:pPr eaLnBrk="1" hangingPunct="1">
                  <a:lnSpc>
                    <a:spcPct val="90000"/>
                  </a:lnSpc>
                  <a:defRPr/>
                </a:pPr>
                <a14:m>
                  <m:oMath xmlns:m="http://schemas.openxmlformats.org/officeDocument/2006/math">
                    <m:r>
                      <a:rPr lang="en-US" i="1" dirty="0" smtClean="0">
                        <a:latin typeface="Cambria Math"/>
                      </a:rPr>
                      <m:t>𝐹</m:t>
                    </m:r>
                    <m:r>
                      <a:rPr lang="en-US" i="1" dirty="0" smtClean="0">
                        <a:latin typeface="Cambria Math"/>
                      </a:rPr>
                      <m:t>=40 </m:t>
                    </m:r>
                    <m:r>
                      <a:rPr lang="en-US" i="1" dirty="0" smtClean="0">
                        <a:latin typeface="Cambria Math"/>
                      </a:rPr>
                      <m:t>𝑁</m:t>
                    </m:r>
                  </m:oMath>
                </a14:m>
                <a:endParaRPr lang="en-US" dirty="0"/>
              </a:p>
            </p:txBody>
          </p:sp>
        </mc:Choice>
        <mc:Fallback xmlns="">
          <p:sp>
            <p:nvSpPr>
              <p:cNvPr id="8195" name="Rectangle 3"/>
              <p:cNvSpPr>
                <a:spLocks noGrp="1" noRot="1" noChangeAspect="1" noMove="1" noResize="1" noEditPoints="1" noAdjustHandles="1" noChangeArrowheads="1" noChangeShapeType="1" noTextEdit="1"/>
              </p:cNvSpPr>
              <p:nvPr>
                <p:ph idx="1"/>
              </p:nvPr>
            </p:nvSpPr>
            <p:spPr>
              <a:blipFill rotWithShape="1">
                <a:blip r:embed="rId3"/>
                <a:stretch>
                  <a:fillRect l="-867" t="-226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a:defRPr/>
            </a:pPr>
            <a:r>
              <a:rPr lang="en-US" sz="3600" dirty="0"/>
              <a:t>08-03 Electric Field and Electric Field Lines</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p:txBody>
              <a:bodyPr>
                <a:normAutofit lnSpcReduction="10000"/>
              </a:bodyPr>
              <a:lstStyle/>
              <a:p>
                <a:pPr>
                  <a:lnSpc>
                    <a:spcPct val="90000"/>
                  </a:lnSpc>
                  <a:defRPr/>
                </a:pPr>
                <a:r>
                  <a:rPr lang="en-US" dirty="0"/>
                  <a:t>Electric Field Definition</a:t>
                </a:r>
              </a:p>
              <a:p>
                <a:pPr marL="0" indent="0" eaLnBrk="1" hangingPunct="1">
                  <a:lnSpc>
                    <a:spcPct val="90000"/>
                  </a:lnSpc>
                  <a:buNone/>
                  <a:defRPr/>
                </a:pPr>
                <a14:m>
                  <m:oMathPara xmlns:m="http://schemas.openxmlformats.org/officeDocument/2006/math">
                    <m:oMathParaPr>
                      <m:jc m:val="centerGroup"/>
                    </m:oMathParaPr>
                    <m:oMath xmlns:m="http://schemas.openxmlformats.org/officeDocument/2006/math">
                      <m:r>
                        <a:rPr lang="en-US" sz="4000" b="0" i="1" smtClean="0">
                          <a:latin typeface="Cambria Math"/>
                        </a:rPr>
                        <m:t>𝐸</m:t>
                      </m:r>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𝐹</m:t>
                          </m:r>
                        </m:num>
                        <m:den>
                          <m:sSub>
                            <m:sSubPr>
                              <m:ctrlPr>
                                <a:rPr lang="en-US" sz="4000" b="0" i="1" smtClean="0">
                                  <a:latin typeface="Cambria Math" panose="02040503050406030204" pitchFamily="18" charset="0"/>
                                </a:rPr>
                              </m:ctrlPr>
                            </m:sSubPr>
                            <m:e>
                              <m:r>
                                <a:rPr lang="en-US" sz="4000" b="0" i="1" smtClean="0">
                                  <a:latin typeface="Cambria Math"/>
                                </a:rPr>
                                <m:t>𝑞</m:t>
                              </m:r>
                            </m:e>
                            <m:sub>
                              <m:r>
                                <a:rPr lang="en-US" sz="4000" b="0" i="1" smtClean="0">
                                  <a:latin typeface="Cambria Math"/>
                                </a:rPr>
                                <m:t>0</m:t>
                              </m:r>
                            </m:sub>
                          </m:sSub>
                        </m:den>
                      </m:f>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𝑘</m:t>
                          </m:r>
                          <m:sSub>
                            <m:sSubPr>
                              <m:ctrlPr>
                                <a:rPr lang="en-US" sz="4000" b="0" i="1" smtClean="0">
                                  <a:latin typeface="Cambria Math" panose="02040503050406030204" pitchFamily="18" charset="0"/>
                                </a:rPr>
                              </m:ctrlPr>
                            </m:sSubPr>
                            <m:e>
                              <m:r>
                                <a:rPr lang="en-US" sz="4000" b="0" i="1" smtClean="0">
                                  <a:latin typeface="Cambria Math"/>
                                </a:rPr>
                                <m:t>𝑞</m:t>
                              </m:r>
                            </m:e>
                            <m:sub>
                              <m:r>
                                <a:rPr lang="en-US" sz="4000" b="0" i="1" smtClean="0">
                                  <a:latin typeface="Cambria Math"/>
                                </a:rPr>
                                <m:t>1</m:t>
                              </m:r>
                            </m:sub>
                          </m:sSub>
                        </m:num>
                        <m:den>
                          <m:sSup>
                            <m:sSupPr>
                              <m:ctrlPr>
                                <a:rPr lang="en-US" sz="4000" b="0" i="1" smtClean="0">
                                  <a:latin typeface="Cambria Math" panose="02040503050406030204" pitchFamily="18" charset="0"/>
                                </a:rPr>
                              </m:ctrlPr>
                            </m:sSupPr>
                            <m:e>
                              <m:r>
                                <a:rPr lang="en-US" sz="4000" b="0" i="1" smtClean="0">
                                  <a:latin typeface="Cambria Math"/>
                                </a:rPr>
                                <m:t>𝑟</m:t>
                              </m:r>
                            </m:e>
                            <m:sup>
                              <m:r>
                                <a:rPr lang="en-US" sz="4000" b="0" i="1" smtClean="0">
                                  <a:latin typeface="Cambria Math"/>
                                </a:rPr>
                                <m:t>2</m:t>
                              </m:r>
                            </m:sup>
                          </m:sSup>
                        </m:den>
                      </m:f>
                    </m:oMath>
                  </m:oMathPara>
                </a14:m>
                <a:endParaRPr lang="en-US" sz="4000" dirty="0"/>
              </a:p>
              <a:p>
                <a:pPr lvl="1">
                  <a:lnSpc>
                    <a:spcPct val="90000"/>
                  </a:lnSpc>
                  <a:defRPr/>
                </a:pPr>
                <a:r>
                  <a:rPr lang="en-US" dirty="0"/>
                  <a:t>Force per charge</a:t>
                </a:r>
              </a:p>
              <a:p>
                <a:pPr lvl="1">
                  <a:lnSpc>
                    <a:spcPct val="90000"/>
                  </a:lnSpc>
                  <a:defRPr/>
                </a:pPr>
                <a:r>
                  <a:rPr lang="en-US" dirty="0"/>
                  <a:t>Vector</a:t>
                </a:r>
              </a:p>
              <a:p>
                <a:pPr lvl="2">
                  <a:lnSpc>
                    <a:spcPct val="90000"/>
                  </a:lnSpc>
                  <a:defRPr/>
                </a:pPr>
                <a:r>
                  <a:rPr lang="en-US" dirty="0"/>
                  <a:t>Same direction as the force on a positive test charge</a:t>
                </a:r>
              </a:p>
              <a:p>
                <a:pPr lvl="2">
                  <a:lnSpc>
                    <a:spcPct val="90000"/>
                  </a:lnSpc>
                  <a:defRPr/>
                </a:pPr>
                <a:r>
                  <a:rPr lang="en-US" dirty="0"/>
                  <a:t>Remember to add them as vectors!!!!</a:t>
                </a:r>
              </a:p>
              <a:p>
                <a:pPr lvl="1">
                  <a:lnSpc>
                    <a:spcPct val="90000"/>
                  </a:lnSpc>
                  <a:defRPr/>
                </a:pPr>
                <a:r>
                  <a:rPr lang="en-US" dirty="0"/>
                  <a:t>Unit: N/C</a:t>
                </a:r>
              </a:p>
            </p:txBody>
          </p:sp>
        </mc:Choice>
        <mc:Fallback xmlns="">
          <p:sp>
            <p:nvSpPr>
              <p:cNvPr id="11267" name="Rectangle 3"/>
              <p:cNvSpPr>
                <a:spLocks noGrp="1" noRot="1" noChangeAspect="1" noMove="1" noResize="1" noEditPoints="1" noAdjustHandles="1" noChangeArrowheads="1" noChangeShapeType="1" noTextEdit="1"/>
              </p:cNvSpPr>
              <p:nvPr>
                <p:ph idx="1"/>
              </p:nvPr>
            </p:nvSpPr>
            <p:spPr>
              <a:blipFill rotWithShape="1">
                <a:blip r:embed="rId3"/>
                <a:stretch>
                  <a:fillRect l="-867" t="-3591" b="-269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defRPr/>
            </a:pPr>
            <a:r>
              <a:rPr lang="en-US" sz="3600" dirty="0"/>
              <a:t>08-03 Electric Field and Electric Field Lines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pPr>
                  <a:defRPr/>
                </a:pPr>
                <a:r>
                  <a:rPr lang="en-US" dirty="0"/>
                  <a:t>Point Charges</a:t>
                </a:r>
              </a:p>
              <a:p>
                <a:pPr marL="0" indent="0">
                  <a:buNone/>
                  <a:defRPr/>
                </a:pPr>
                <a14:m>
                  <m:oMathPara xmlns:m="http://schemas.openxmlformats.org/officeDocument/2006/math">
                    <m:oMathParaPr>
                      <m:jc m:val="left"/>
                    </m:oMathParaPr>
                    <m:oMath xmlns:m="http://schemas.openxmlformats.org/officeDocument/2006/math">
                      <m:r>
                        <a:rPr lang="en-US" i="1">
                          <a:latin typeface="Cambria Math"/>
                        </a:rPr>
                        <m:t>𝐸</m:t>
                      </m:r>
                      <m:r>
                        <a:rPr lang="en-US" i="1">
                          <a:latin typeface="Cambria Math"/>
                        </a:rPr>
                        <m:t>=</m:t>
                      </m:r>
                      <m:f>
                        <m:fPr>
                          <m:ctrlPr>
                            <a:rPr lang="en-US" i="1">
                              <a:latin typeface="Cambria Math" panose="02040503050406030204" pitchFamily="18" charset="0"/>
                            </a:rPr>
                          </m:ctrlPr>
                        </m:fPr>
                        <m:num>
                          <m:r>
                            <a:rPr lang="en-US" i="1">
                              <a:latin typeface="Cambria Math"/>
                            </a:rPr>
                            <m:t>𝐹</m:t>
                          </m:r>
                        </m:num>
                        <m:den>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den>
                      </m:f>
                    </m:oMath>
                  </m:oMathPara>
                </a14:m>
                <a:endParaRPr lang="en-US" dirty="0"/>
              </a:p>
              <a:p>
                <a:pPr marL="0" indent="0">
                  <a:buNone/>
                  <a:defRPr/>
                </a:pPr>
                <a14:m>
                  <m:oMathPara xmlns:m="http://schemas.openxmlformats.org/officeDocument/2006/math">
                    <m:oMathParaPr>
                      <m:jc m:val="left"/>
                    </m:oMathParaPr>
                    <m:oMath xmlns:m="http://schemas.openxmlformats.org/officeDocument/2006/math">
                      <m:r>
                        <a:rPr lang="en-US" i="1">
                          <a:latin typeface="Cambria Math"/>
                        </a:rPr>
                        <m:t>𝐹</m:t>
                      </m:r>
                      <m:r>
                        <a:rPr lang="en-US" i="1">
                          <a:latin typeface="Cambria Math"/>
                        </a:rPr>
                        <m:t>=</m:t>
                      </m:r>
                      <m:f>
                        <m:fPr>
                          <m:ctrlPr>
                            <a:rPr lang="en-US" i="1">
                              <a:latin typeface="Cambria Math" panose="02040503050406030204" pitchFamily="18" charset="0"/>
                            </a:rPr>
                          </m:ctrlPr>
                        </m:fPr>
                        <m:num>
                          <m:r>
                            <a:rPr lang="en-US" i="1">
                              <a:latin typeface="Cambria Math"/>
                            </a:rPr>
                            <m:t>𝑘𝑞</m:t>
                          </m:r>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oMath>
                  </m:oMathPara>
                </a14:m>
                <a:endParaRPr lang="en-US" dirty="0"/>
              </a:p>
              <a:p>
                <a:pPr marL="0" indent="0">
                  <a:buNone/>
                  <a:defRPr/>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a:rPr>
                                <m:t>𝑘𝑞</m:t>
                              </m:r>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num>
                        <m:den>
                          <m:sSub>
                            <m:sSubPr>
                              <m:ctrlPr>
                                <a:rPr lang="en-US" i="1">
                                  <a:latin typeface="Cambria Math" panose="02040503050406030204" pitchFamily="18" charset="0"/>
                                </a:rPr>
                              </m:ctrlPr>
                            </m:sSubPr>
                            <m:e>
                              <m:r>
                                <a:rPr lang="en-US" i="1">
                                  <a:latin typeface="Cambria Math"/>
                                </a:rPr>
                                <m:t>𝑞</m:t>
                              </m:r>
                            </m:e>
                            <m:sub>
                              <m:r>
                                <a:rPr lang="en-US" i="1">
                                  <a:latin typeface="Cambria Math"/>
                                </a:rPr>
                                <m:t>0</m:t>
                              </m:r>
                            </m:sub>
                          </m:sSub>
                        </m:den>
                      </m:f>
                    </m:oMath>
                  </m:oMathPara>
                </a14:m>
                <a:endParaRPr lang="en-US" dirty="0"/>
              </a:p>
              <a:p>
                <a:pPr marL="0" indent="0">
                  <a:buNone/>
                  <a:defRPr/>
                </a:pPr>
                <a14:m>
                  <m:oMathPara xmlns:m="http://schemas.openxmlformats.org/officeDocument/2006/math">
                    <m:oMathParaPr>
                      <m:jc m:val="right"/>
                    </m:oMathParaPr>
                    <m:oMath xmlns:m="http://schemas.openxmlformats.org/officeDocument/2006/math">
                      <m:r>
                        <a:rPr lang="en-US" sz="3500" i="1" smtClean="0">
                          <a:solidFill>
                            <a:srgbClr val="FFFF00"/>
                          </a:solidFill>
                          <a:latin typeface="Cambria Math"/>
                        </a:rPr>
                        <m:t>𝐸</m:t>
                      </m:r>
                      <m:r>
                        <a:rPr lang="en-US" sz="3500" i="1" smtClean="0">
                          <a:solidFill>
                            <a:srgbClr val="FFFF00"/>
                          </a:solidFill>
                          <a:latin typeface="Cambria Math"/>
                        </a:rPr>
                        <m:t>=</m:t>
                      </m:r>
                      <m:f>
                        <m:fPr>
                          <m:ctrlPr>
                            <a:rPr lang="en-US" sz="3500" i="1">
                              <a:solidFill>
                                <a:srgbClr val="FFFF00"/>
                              </a:solidFill>
                              <a:latin typeface="Cambria Math" panose="02040503050406030204" pitchFamily="18" charset="0"/>
                            </a:rPr>
                          </m:ctrlPr>
                        </m:fPr>
                        <m:num>
                          <m:r>
                            <a:rPr lang="en-US" sz="3500" i="1">
                              <a:solidFill>
                                <a:srgbClr val="FFFF00"/>
                              </a:solidFill>
                              <a:latin typeface="Cambria Math"/>
                            </a:rPr>
                            <m:t>𝑘𝑞</m:t>
                          </m:r>
                        </m:num>
                        <m:den>
                          <m:sSup>
                            <m:sSupPr>
                              <m:ctrlPr>
                                <a:rPr lang="en-US" sz="3500" i="1">
                                  <a:solidFill>
                                    <a:srgbClr val="FFFF00"/>
                                  </a:solidFill>
                                  <a:latin typeface="Cambria Math" panose="02040503050406030204" pitchFamily="18" charset="0"/>
                                </a:rPr>
                              </m:ctrlPr>
                            </m:sSupPr>
                            <m:e>
                              <m:r>
                                <a:rPr lang="en-US" sz="3500" i="1">
                                  <a:solidFill>
                                    <a:srgbClr val="FFFF00"/>
                                  </a:solidFill>
                                  <a:latin typeface="Cambria Math"/>
                                </a:rPr>
                                <m:t>𝑟</m:t>
                              </m:r>
                            </m:e>
                            <m:sup>
                              <m:r>
                                <a:rPr lang="en-US" sz="3500" i="1">
                                  <a:solidFill>
                                    <a:srgbClr val="FFFF00"/>
                                  </a:solidFill>
                                  <a:latin typeface="Cambria Math"/>
                                </a:rPr>
                                <m:t>2</m:t>
                              </m:r>
                            </m:sup>
                          </m:sSup>
                        </m:den>
                      </m:f>
                    </m:oMath>
                  </m:oMathPara>
                </a14:m>
                <a:endParaRPr lang="en-US" sz="3500" dirty="0"/>
              </a:p>
              <a:p>
                <a:pPr>
                  <a:defRPr/>
                </a:pPr>
                <a:r>
                  <a:rPr lang="en-US" dirty="0"/>
                  <a:t>Notice the q</a:t>
                </a:r>
                <a:r>
                  <a:rPr lang="en-US" baseline="-25000" dirty="0"/>
                  <a:t>0</a:t>
                </a:r>
                <a:r>
                  <a:rPr lang="en-US" dirty="0"/>
                  <a:t> does not affect the E-field</a:t>
                </a:r>
              </a:p>
              <a:p>
                <a:pPr>
                  <a:defRPr/>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33" t="-1618"/>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US" sz="3600" dirty="0"/>
              <a:t>08-03 Electric Field and Electric Field Lines</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idx="1"/>
              </p:nvPr>
            </p:nvSpPr>
            <p:spPr/>
            <p:txBody>
              <a:bodyPr/>
              <a:lstStyle/>
              <a:p>
                <a:pPr eaLnBrk="1" hangingPunct="1">
                  <a:defRPr/>
                </a:pPr>
                <a:r>
                  <a:rPr lang="en-US" dirty="0"/>
                  <a:t>There is a point charge of </a:t>
                </a:r>
                <a14:m>
                  <m:oMath xmlns:m="http://schemas.openxmlformats.org/officeDocument/2006/math">
                    <m:r>
                      <a:rPr lang="en-US" i="1" dirty="0" smtClean="0">
                        <a:latin typeface="Cambria Math"/>
                      </a:rPr>
                      <m:t>𝑞</m:t>
                    </m:r>
                    <m:r>
                      <a:rPr lang="en-US" i="1" dirty="0" smtClean="0">
                        <a:latin typeface="Cambria Math"/>
                      </a:rPr>
                      <m:t>=2×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−8</m:t>
                        </m:r>
                      </m:sup>
                    </m:sSup>
                    <m:r>
                      <a:rPr lang="en-US" i="1" dirty="0" smtClean="0">
                        <a:latin typeface="Cambria Math"/>
                      </a:rPr>
                      <m:t> </m:t>
                    </m:r>
                    <m:r>
                      <a:rPr lang="en-US" i="1" dirty="0" smtClean="0">
                        <a:latin typeface="Cambria Math"/>
                      </a:rPr>
                      <m:t>𝐶</m:t>
                    </m:r>
                  </m:oMath>
                </a14:m>
                <a:r>
                  <a:rPr lang="en-US" dirty="0"/>
                  <a:t>.  Determine the E-field at 0.50 m away using a test charge of </a:t>
                </a:r>
                <a14:m>
                  <m:oMath xmlns:m="http://schemas.openxmlformats.org/officeDocument/2006/math">
                    <m:r>
                      <a:rPr lang="en-US" i="1" dirty="0" smtClean="0">
                        <a:latin typeface="Cambria Math"/>
                      </a:rPr>
                      <m:t>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r>
                      <a:rPr lang="en-US" i="1" dirty="0" smtClean="0">
                        <a:latin typeface="Cambria Math"/>
                      </a:rPr>
                      <m:t> </m:t>
                    </m:r>
                    <m:r>
                      <a:rPr lang="en-US" i="1" dirty="0" smtClean="0">
                        <a:latin typeface="Cambria Math"/>
                      </a:rPr>
                      <m:t>𝐶</m:t>
                    </m:r>
                  </m:oMath>
                </a14:m>
                <a:r>
                  <a:rPr lang="en-US" dirty="0"/>
                  <a:t>.</a:t>
                </a:r>
              </a:p>
              <a:p>
                <a:pPr eaLnBrk="1" hangingPunct="1">
                  <a:defRPr/>
                </a:pPr>
                <a:endParaRPr lang="en-US" dirty="0"/>
              </a:p>
              <a:p>
                <a:pPr eaLnBrk="1" hangingPunct="1">
                  <a:defRPr/>
                </a:pPr>
                <a:r>
                  <a:rPr lang="en-US" dirty="0"/>
                  <a:t>E = </a:t>
                </a:r>
                <a:r>
                  <a:rPr lang="en-US" dirty="0">
                    <a:sym typeface="Wingdings" pitchFamily="2" charset="2"/>
                  </a:rPr>
                  <a:t>719 N/C</a:t>
                </a:r>
              </a:p>
            </p:txBody>
          </p:sp>
        </mc:Choice>
        <mc:Fallback xmlns="">
          <p:sp>
            <p:nvSpPr>
              <p:cNvPr id="18435" name="Rectangle 3"/>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7FD7-9595-4403-B580-6D71683F1470}"/>
              </a:ext>
            </a:extLst>
          </p:cNvPr>
          <p:cNvSpPr>
            <a:spLocks noGrp="1"/>
          </p:cNvSpPr>
          <p:nvPr>
            <p:ph type="title"/>
          </p:nvPr>
        </p:nvSpPr>
        <p:spPr/>
        <p:txBody>
          <a:bodyPr>
            <a:normAutofit fontScale="90000"/>
          </a:bodyPr>
          <a:lstStyle/>
          <a:p>
            <a:r>
              <a:rPr lang="en-US" dirty="0"/>
              <a:t>08-01 Static Electric Charge and Conductors</a:t>
            </a:r>
          </a:p>
        </p:txBody>
      </p:sp>
      <p:sp>
        <p:nvSpPr>
          <p:cNvPr id="3" name="Text Placeholder 2">
            <a:extLst>
              <a:ext uri="{FF2B5EF4-FFF2-40B4-BE49-F238E27FC236}">
                <a16:creationId xmlns:a16="http://schemas.microsoft.com/office/drawing/2014/main" id="{9D70CDBF-4F3E-4014-927E-211E46F58D4F}"/>
              </a:ext>
            </a:extLst>
          </p:cNvPr>
          <p:cNvSpPr>
            <a:spLocks noGrp="1"/>
          </p:cNvSpPr>
          <p:nvPr>
            <p:ph type="body" idx="1"/>
          </p:nvPr>
        </p:nvSpPr>
        <p:spPr/>
        <p:txBody>
          <a:bodyPr>
            <a:normAutofit/>
          </a:bodyPr>
          <a:lstStyle/>
          <a:p>
            <a:r>
              <a:rPr lang="en-US" dirty="0"/>
              <a:t>In this lesson you will…</a:t>
            </a:r>
          </a:p>
          <a:p>
            <a:r>
              <a:rPr lang="en-US" dirty="0"/>
              <a:t>• Define electric charge, and describe how the two types of charge interact.</a:t>
            </a:r>
          </a:p>
          <a:p>
            <a:r>
              <a:rPr lang="en-US" dirty="0"/>
              <a:t>• State the law of conservation of charge.</a:t>
            </a:r>
          </a:p>
          <a:p>
            <a:r>
              <a:rPr lang="en-US" dirty="0"/>
              <a:t>• Define conductor and insulator, explain the difference, and give examples of each.</a:t>
            </a:r>
          </a:p>
          <a:p>
            <a:r>
              <a:rPr lang="en-US" dirty="0"/>
              <a:t>• Describe three methods for charging an object.</a:t>
            </a:r>
          </a:p>
          <a:p>
            <a:r>
              <a:rPr lang="en-US" dirty="0"/>
              <a:t>• Explain what happens to an electric force as you move farther from the source.</a:t>
            </a:r>
          </a:p>
        </p:txBody>
      </p:sp>
    </p:spTree>
    <p:extLst>
      <p:ext uri="{BB962C8B-B14F-4D97-AF65-F5344CB8AC3E}">
        <p14:creationId xmlns:p14="http://schemas.microsoft.com/office/powerpoint/2010/main" val="371269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3600" dirty="0"/>
              <a:t>08-03 Electric Field and Electric Field Lines</a:t>
            </a:r>
          </a:p>
        </p:txBody>
      </p:sp>
      <p:sp>
        <p:nvSpPr>
          <p:cNvPr id="20483" name="Rectangle 3"/>
          <p:cNvSpPr>
            <a:spLocks noGrp="1" noChangeArrowheads="1"/>
          </p:cNvSpPr>
          <p:nvPr>
            <p:ph idx="1"/>
          </p:nvPr>
        </p:nvSpPr>
        <p:spPr/>
        <p:txBody>
          <a:bodyPr/>
          <a:lstStyle/>
          <a:p>
            <a:pPr eaLnBrk="1" hangingPunct="1">
              <a:defRPr/>
            </a:pPr>
            <a:r>
              <a:rPr lang="en-US" dirty="0"/>
              <a:t>There are two point charges of q</a:t>
            </a:r>
            <a:r>
              <a:rPr lang="en-US" baseline="-25000" dirty="0"/>
              <a:t>1</a:t>
            </a:r>
            <a:r>
              <a:rPr lang="en-US" dirty="0"/>
              <a:t> = 4 C and q</a:t>
            </a:r>
            <a:r>
              <a:rPr lang="en-US" baseline="-25000" dirty="0"/>
              <a:t>2</a:t>
            </a:r>
            <a:r>
              <a:rPr lang="en-US" dirty="0"/>
              <a:t> = 8 C and they are 10 m apart.  Find point where E = 0 between them.</a:t>
            </a:r>
          </a:p>
          <a:p>
            <a:pPr eaLnBrk="1" hangingPunct="1">
              <a:defRPr/>
            </a:pPr>
            <a:endParaRPr lang="en-US" dirty="0"/>
          </a:p>
          <a:p>
            <a:pPr eaLnBrk="1" hangingPunct="1">
              <a:defRPr/>
            </a:pPr>
            <a:r>
              <a:rPr lang="en-US" dirty="0"/>
              <a:t>d = 5.85 m from q</a:t>
            </a:r>
            <a:r>
              <a:rPr lang="en-US" baseline="-25000" dirty="0"/>
              <a:t>2</a:t>
            </a:r>
            <a:r>
              <a:rPr lang="en-US" dirty="0"/>
              <a:t> towards q</a:t>
            </a:r>
            <a:r>
              <a:rPr lang="en-US" baseline="-25000" dirty="0"/>
              <a:t>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a:defRPr/>
            </a:pPr>
            <a:r>
              <a:rPr lang="en-US" sz="3600" dirty="0"/>
              <a:t>08-03 Electric Field and Electric Field Lines</a:t>
            </a:r>
          </a:p>
        </p:txBody>
      </p:sp>
      <p:sp>
        <p:nvSpPr>
          <p:cNvPr id="26627" name="Rectangle 3"/>
          <p:cNvSpPr>
            <a:spLocks noGrp="1" noChangeArrowheads="1"/>
          </p:cNvSpPr>
          <p:nvPr>
            <p:ph idx="1"/>
          </p:nvPr>
        </p:nvSpPr>
        <p:spPr>
          <a:xfrm>
            <a:off x="457200" y="1200150"/>
            <a:ext cx="8229600" cy="3714750"/>
          </a:xfrm>
        </p:spPr>
        <p:txBody>
          <a:bodyPr>
            <a:normAutofit lnSpcReduction="10000"/>
          </a:bodyPr>
          <a:lstStyle/>
          <a:p>
            <a:pPr eaLnBrk="1" hangingPunct="1">
              <a:defRPr/>
            </a:pPr>
            <a:r>
              <a:rPr lang="en-US" dirty="0"/>
              <a:t>It would be nice to have some kind of map to show the E-field in space</a:t>
            </a:r>
          </a:p>
          <a:p>
            <a:pPr eaLnBrk="1" hangingPunct="1">
              <a:defRPr/>
            </a:pPr>
            <a:r>
              <a:rPr lang="en-US" dirty="0"/>
              <a:t>Rules</a:t>
            </a:r>
          </a:p>
          <a:p>
            <a:pPr lvl="1" eaLnBrk="1" hangingPunct="1">
              <a:defRPr/>
            </a:pPr>
            <a:r>
              <a:rPr lang="en-US" dirty="0"/>
              <a:t>Lines begin at positive charges only</a:t>
            </a:r>
          </a:p>
          <a:p>
            <a:pPr lvl="1" eaLnBrk="1" hangingPunct="1">
              <a:defRPr/>
            </a:pPr>
            <a:r>
              <a:rPr lang="en-US" dirty="0"/>
              <a:t>Lines end at negative charges only</a:t>
            </a:r>
          </a:p>
          <a:p>
            <a:pPr lvl="1" eaLnBrk="1" hangingPunct="1">
              <a:defRPr/>
            </a:pPr>
            <a:r>
              <a:rPr lang="en-US" dirty="0"/>
              <a:t>The number of lines entering or leaving a charge is proportional to the size of charge</a:t>
            </a:r>
          </a:p>
          <a:p>
            <a:pPr lvl="1" eaLnBrk="1" hangingPunct="1">
              <a:defRPr/>
            </a:pPr>
            <a:r>
              <a:rPr lang="en-US" dirty="0"/>
              <a:t>Lines don’t cross each other</a:t>
            </a:r>
          </a:p>
          <a:p>
            <a:pPr lvl="1" eaLnBrk="1" hangingPunct="1">
              <a:defRPr/>
            </a:pPr>
            <a:r>
              <a:rPr lang="en-US" dirty="0"/>
              <a:t>Lines leave surfaces at 90 degrees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a:defRPr/>
            </a:pPr>
            <a:r>
              <a:rPr lang="en-US" sz="3600" dirty="0"/>
              <a:t>08-03 Electric Field and Electric Field Lines</a:t>
            </a:r>
          </a:p>
        </p:txBody>
      </p:sp>
      <p:pic>
        <p:nvPicPr>
          <p:cNvPr id="32771"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0961" b="26129"/>
          <a:stretch>
            <a:fillRect/>
          </a:stretch>
        </p:blipFill>
        <p:spPr>
          <a:xfrm>
            <a:off x="457200" y="1314451"/>
            <a:ext cx="3995738" cy="3619499"/>
          </a:xfrm>
          <a:noFill/>
          <a:extLst>
            <a:ext uri="{909E8E84-426E-40DD-AFC4-6F175D3DCCD1}">
              <a14:hiddenFill xmlns:a14="http://schemas.microsoft.com/office/drawing/2010/main">
                <a:solidFill>
                  <a:srgbClr val="FFFFFF"/>
                </a:solidFill>
              </a14:hiddenFill>
            </a:ext>
          </a:extLst>
        </p:spPr>
      </p:pic>
      <p:pic>
        <p:nvPicPr>
          <p:cNvPr id="32772" name="Picture 7" descr="F1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33165"/>
          <a:stretch>
            <a:fillRect/>
          </a:stretch>
        </p:blipFill>
        <p:spPr>
          <a:xfrm>
            <a:off x="4648200" y="1314449"/>
            <a:ext cx="3905250" cy="3649626"/>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defRPr/>
            </a:pPr>
            <a:r>
              <a:rPr lang="en-US" sz="3600" dirty="0"/>
              <a:t>08-03 Electric Field and Electric Field Lines</a:t>
            </a:r>
          </a:p>
        </p:txBody>
      </p:sp>
      <p:pic>
        <p:nvPicPr>
          <p:cNvPr id="33795"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8095"/>
          <a:stretch>
            <a:fillRect/>
          </a:stretch>
        </p:blipFill>
        <p:spPr>
          <a:xfrm>
            <a:off x="120652" y="1142999"/>
            <a:ext cx="4333875" cy="3813717"/>
          </a:xfrm>
          <a:noFill/>
          <a:extLst>
            <a:ext uri="{909E8E84-426E-40DD-AFC4-6F175D3DCCD1}">
              <a14:hiddenFill xmlns:a14="http://schemas.microsoft.com/office/drawing/2010/main">
                <a:solidFill>
                  <a:srgbClr val="FFFFFF"/>
                </a:solidFill>
              </a14:hiddenFill>
            </a:ext>
          </a:extLst>
        </p:spPr>
      </p:pic>
      <p:pic>
        <p:nvPicPr>
          <p:cNvPr id="31751" name="Picture 7" descr="F18"/>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b="23787"/>
          <a:stretch>
            <a:fillRect/>
          </a:stretch>
        </p:blipFill>
        <p:spPr>
          <a:xfrm>
            <a:off x="4648200" y="1143000"/>
            <a:ext cx="4495800" cy="37147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linds(horizontal)">
                                      <p:cBhvr>
                                        <p:cTn id="7"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a:defRPr/>
            </a:pPr>
            <a:r>
              <a:rPr lang="en-US" sz="3600" dirty="0"/>
              <a:t>08-03 Electric Field and Electric Field Lines</a:t>
            </a:r>
          </a:p>
        </p:txBody>
      </p:sp>
      <p:pic>
        <p:nvPicPr>
          <p:cNvPr id="34819" name="Picture 6" descr="F1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63637"/>
          <a:stretch>
            <a:fillRect/>
          </a:stretch>
        </p:blipFill>
        <p:spPr>
          <a:xfrm>
            <a:off x="0" y="1730395"/>
            <a:ext cx="4419600" cy="3297436"/>
          </a:xfrm>
          <a:noFill/>
          <a:extLst>
            <a:ext uri="{909E8E84-426E-40DD-AFC4-6F175D3DCCD1}">
              <a14:hiddenFill xmlns:a14="http://schemas.microsoft.com/office/drawing/2010/main">
                <a:solidFill>
                  <a:srgbClr val="FFFFFF"/>
                </a:solidFill>
              </a14:hiddenFill>
            </a:ext>
          </a:extLst>
        </p:spPr>
      </p:pic>
      <p:pic>
        <p:nvPicPr>
          <p:cNvPr id="33799" name="Picture 7" descr="F1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1641" b="19649"/>
          <a:stretch>
            <a:fillRect/>
          </a:stretch>
        </p:blipFill>
        <p:spPr>
          <a:xfrm>
            <a:off x="4495800" y="1817428"/>
            <a:ext cx="3810000" cy="3025978"/>
          </a:xfr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268730"/>
            <a:ext cx="7620000" cy="461665"/>
          </a:xfrm>
          <a:prstGeom prst="rect">
            <a:avLst/>
          </a:prstGeom>
          <a:noFill/>
        </p:spPr>
        <p:txBody>
          <a:bodyPr wrap="square" rtlCol="0">
            <a:spAutoFit/>
          </a:bodyPr>
          <a:lstStyle/>
          <a:p>
            <a:r>
              <a:rPr lang="en-US" sz="2400" dirty="0">
                <a:solidFill>
                  <a:schemeClr val="bg1"/>
                </a:solidFill>
                <a:latin typeface="+mn-lt"/>
              </a:rPr>
              <a:t>What is wrong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fade">
                                      <p:cBhvr>
                                        <p:cTn id="7" dur="2000"/>
                                        <p:tgtEl>
                                          <p:spTgt spid="33799"/>
                                        </p:tgtEl>
                                      </p:cBhvr>
                                    </p:animEffect>
                                    <p:anim calcmode="lin" valueType="num">
                                      <p:cBhvr>
                                        <p:cTn id="8" dur="2000" fill="hold"/>
                                        <p:tgtEl>
                                          <p:spTgt spid="33799"/>
                                        </p:tgtEl>
                                        <p:attrNameLst>
                                          <p:attrName>style.rotation</p:attrName>
                                        </p:attrNameLst>
                                      </p:cBhvr>
                                      <p:tavLst>
                                        <p:tav tm="0">
                                          <p:val>
                                            <p:fltVal val="720"/>
                                          </p:val>
                                        </p:tav>
                                        <p:tav tm="100000">
                                          <p:val>
                                            <p:fltVal val="0"/>
                                          </p:val>
                                        </p:tav>
                                      </p:tavLst>
                                    </p:anim>
                                    <p:anim calcmode="lin" valueType="num">
                                      <p:cBhvr>
                                        <p:cTn id="9" dur="2000" fill="hold"/>
                                        <p:tgtEl>
                                          <p:spTgt spid="33799"/>
                                        </p:tgtEl>
                                        <p:attrNameLst>
                                          <p:attrName>ppt_h</p:attrName>
                                        </p:attrNameLst>
                                      </p:cBhvr>
                                      <p:tavLst>
                                        <p:tav tm="0">
                                          <p:val>
                                            <p:fltVal val="0"/>
                                          </p:val>
                                        </p:tav>
                                        <p:tav tm="100000">
                                          <p:val>
                                            <p:strVal val="#ppt_h"/>
                                          </p:val>
                                        </p:tav>
                                      </p:tavLst>
                                    </p:anim>
                                    <p:anim calcmode="lin" valueType="num">
                                      <p:cBhvr>
                                        <p:cTn id="10" dur="2000" fill="hold"/>
                                        <p:tgtEl>
                                          <p:spTgt spid="3379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08-03 Lab</a:t>
            </a:r>
          </a:p>
        </p:txBody>
      </p:sp>
      <p:sp>
        <p:nvSpPr>
          <p:cNvPr id="6" name="Content Placeholder 5"/>
          <p:cNvSpPr>
            <a:spLocks noGrp="1"/>
          </p:cNvSpPr>
          <p:nvPr>
            <p:ph idx="1"/>
          </p:nvPr>
        </p:nvSpPr>
        <p:spPr/>
        <p:txBody>
          <a:bodyPr/>
          <a:lstStyle/>
          <a:p>
            <a:r>
              <a:rPr lang="en-US" dirty="0"/>
              <a:t>Create your own electric field map</a:t>
            </a:r>
          </a:p>
        </p:txBody>
      </p:sp>
    </p:spTree>
    <p:extLst>
      <p:ext uri="{BB962C8B-B14F-4D97-AF65-F5344CB8AC3E}">
        <p14:creationId xmlns:p14="http://schemas.microsoft.com/office/powerpoint/2010/main" val="456772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08-03 Homework</a:t>
            </a:r>
          </a:p>
        </p:txBody>
      </p:sp>
      <p:sp>
        <p:nvSpPr>
          <p:cNvPr id="3" name="Content Placeholder 2"/>
          <p:cNvSpPr>
            <a:spLocks noGrp="1"/>
          </p:cNvSpPr>
          <p:nvPr>
            <p:ph sz="half" idx="1"/>
          </p:nvPr>
        </p:nvSpPr>
        <p:spPr/>
        <p:txBody>
          <a:bodyPr>
            <a:normAutofit/>
          </a:bodyPr>
          <a:lstStyle/>
          <a:p>
            <a:r>
              <a:rPr lang="en-US" dirty="0"/>
              <a:t>Electrify your brain and answer these problems</a:t>
            </a:r>
          </a:p>
          <a:p>
            <a:endParaRPr lang="en-US" dirty="0"/>
          </a:p>
          <a:p>
            <a:r>
              <a:rPr lang="en-US" dirty="0"/>
              <a:t>Read 18.6, 18.7, 18.8</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4165011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D60B-5D6F-482F-BBA8-9D896BE9A925}"/>
              </a:ext>
            </a:extLst>
          </p:cNvPr>
          <p:cNvSpPr>
            <a:spLocks noGrp="1"/>
          </p:cNvSpPr>
          <p:nvPr>
            <p:ph type="title"/>
          </p:nvPr>
        </p:nvSpPr>
        <p:spPr/>
        <p:txBody>
          <a:bodyPr>
            <a:normAutofit fontScale="90000"/>
          </a:bodyPr>
          <a:lstStyle/>
          <a:p>
            <a:r>
              <a:rPr lang="en-US" dirty="0"/>
              <a:t>08-04 Conductors in Equilibrium and Applications</a:t>
            </a:r>
          </a:p>
        </p:txBody>
      </p:sp>
      <p:sp>
        <p:nvSpPr>
          <p:cNvPr id="3" name="Text Placeholder 2">
            <a:extLst>
              <a:ext uri="{FF2B5EF4-FFF2-40B4-BE49-F238E27FC236}">
                <a16:creationId xmlns:a16="http://schemas.microsoft.com/office/drawing/2014/main" id="{EE78A4AA-386F-46C0-BDA6-B934366B4CCF}"/>
              </a:ext>
            </a:extLst>
          </p:cNvPr>
          <p:cNvSpPr>
            <a:spLocks noGrp="1"/>
          </p:cNvSpPr>
          <p:nvPr>
            <p:ph type="body" idx="1"/>
          </p:nvPr>
        </p:nvSpPr>
        <p:spPr/>
        <p:txBody>
          <a:bodyPr>
            <a:normAutofit fontScale="92500" lnSpcReduction="10000"/>
          </a:bodyPr>
          <a:lstStyle/>
          <a:p>
            <a:r>
              <a:rPr lang="en-US" dirty="0"/>
              <a:t>In this lesson you will…</a:t>
            </a:r>
          </a:p>
          <a:p>
            <a:r>
              <a:rPr lang="en-US" dirty="0"/>
              <a:t>• List the three properties of a conductor in electrostatic equilibrium.</a:t>
            </a:r>
          </a:p>
          <a:p>
            <a:r>
              <a:rPr lang="en-US" dirty="0"/>
              <a:t>• Explain the effect of an electric field on free charges in a conductor.</a:t>
            </a:r>
          </a:p>
          <a:p>
            <a:r>
              <a:rPr lang="en-US" dirty="0"/>
              <a:t>• Explain why no electric field may exist inside a conductor.</a:t>
            </a:r>
          </a:p>
          <a:p>
            <a:r>
              <a:rPr lang="en-US" dirty="0"/>
              <a:t>• Explain what happens to an electric field applied to an irregular conductor.</a:t>
            </a:r>
          </a:p>
          <a:p>
            <a:r>
              <a:rPr lang="en-US" dirty="0"/>
              <a:t>• Describe how a lightning rod works.</a:t>
            </a:r>
          </a:p>
          <a:p>
            <a:r>
              <a:rPr lang="en-US" dirty="0"/>
              <a:t>• Explain how a metal car may protect passengers inside from the dangerous electric fields caused by a downed line touching the car.</a:t>
            </a:r>
          </a:p>
          <a:p>
            <a:r>
              <a:rPr lang="en-US" dirty="0"/>
              <a:t>• Name several real-world applications of the study of electrostatics.</a:t>
            </a:r>
          </a:p>
        </p:txBody>
      </p:sp>
    </p:spTree>
    <p:extLst>
      <p:ext uri="{BB962C8B-B14F-4D97-AF65-F5344CB8AC3E}">
        <p14:creationId xmlns:p14="http://schemas.microsoft.com/office/powerpoint/2010/main" val="402540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08-04 Lab</a:t>
            </a:r>
          </a:p>
        </p:txBody>
      </p:sp>
      <p:sp>
        <p:nvSpPr>
          <p:cNvPr id="3" name="Content Placeholder 2"/>
          <p:cNvSpPr>
            <a:spLocks noGrp="1"/>
          </p:cNvSpPr>
          <p:nvPr>
            <p:ph idx="1"/>
          </p:nvPr>
        </p:nvSpPr>
        <p:spPr/>
        <p:txBody>
          <a:bodyPr/>
          <a:lstStyle/>
          <a:p>
            <a:r>
              <a:rPr lang="en-US" dirty="0"/>
              <a:t>Discover something weird about phones in boxes and bags</a:t>
            </a:r>
          </a:p>
        </p:txBody>
      </p:sp>
    </p:spTree>
    <p:extLst>
      <p:ext uri="{BB962C8B-B14F-4D97-AF65-F5344CB8AC3E}">
        <p14:creationId xmlns:p14="http://schemas.microsoft.com/office/powerpoint/2010/main" val="2214539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08-04 Conductors in Equilibrium and Applications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Conductors contain free charges that move easily</a:t>
                </a:r>
              </a:p>
              <a:p>
                <a:r>
                  <a:rPr lang="en-US" dirty="0"/>
                  <a:t>When extra charges are present, they quickly move to places where the electric field is </a:t>
                </a:r>
                <a14:m>
                  <m:oMath xmlns:m="http://schemas.openxmlformats.org/officeDocument/2006/math">
                    <m:r>
                      <a:rPr lang="en-US" b="0" i="1" smtClean="0">
                        <a:latin typeface="Cambria Math"/>
                      </a:rPr>
                      <m:t>⊥</m:t>
                    </m:r>
                  </m:oMath>
                </a14:m>
                <a:r>
                  <a:rPr lang="en-US" dirty="0"/>
                  <a:t> to the surface</a:t>
                </a:r>
              </a:p>
              <a:p>
                <a:r>
                  <a:rPr lang="en-US" dirty="0"/>
                  <a:t>Then they stop moving</a:t>
                </a:r>
              </a:p>
              <a:p>
                <a:r>
                  <a:rPr lang="en-US" dirty="0"/>
                  <a:t>This is electrostatic equilibrium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extLst>
      <p:ext uri="{BB962C8B-B14F-4D97-AF65-F5344CB8AC3E}">
        <p14:creationId xmlns:p14="http://schemas.microsoft.com/office/powerpoint/2010/main" val="175734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Autofit/>
          </a:bodyPr>
          <a:lstStyle/>
          <a:p>
            <a:pPr>
              <a:defRPr/>
            </a:pPr>
            <a:r>
              <a:rPr lang="en-US" sz="3200" dirty="0"/>
              <a:t>08-01 Static Electric Charge and Conductors</a:t>
            </a:r>
          </a:p>
        </p:txBody>
      </p:sp>
      <mc:AlternateContent xmlns:mc="http://schemas.openxmlformats.org/markup-compatibility/2006" xmlns:a14="http://schemas.microsoft.com/office/drawing/2010/main">
        <mc:Choice Requires="a14">
          <p:sp>
            <p:nvSpPr>
              <p:cNvPr id="65539" name="Rectangle 3"/>
              <p:cNvSpPr>
                <a:spLocks noGrp="1" noChangeArrowheads="1"/>
              </p:cNvSpPr>
              <p:nvPr>
                <p:ph idx="1"/>
              </p:nvPr>
            </p:nvSpPr>
            <p:spPr>
              <a:xfrm>
                <a:off x="457200" y="1200150"/>
                <a:ext cx="8229600" cy="3943350"/>
              </a:xfrm>
            </p:spPr>
            <p:txBody>
              <a:bodyPr>
                <a:normAutofit fontScale="85000" lnSpcReduction="20000"/>
              </a:bodyPr>
              <a:lstStyle/>
              <a:p>
                <a:pPr eaLnBrk="1" hangingPunct="1">
                  <a:lnSpc>
                    <a:spcPct val="90000"/>
                  </a:lnSpc>
                  <a:defRPr/>
                </a:pPr>
                <a:r>
                  <a:rPr lang="en-US" dirty="0"/>
                  <a:t>An atom</a:t>
                </a:r>
              </a:p>
              <a:p>
                <a:pPr lvl="1" eaLnBrk="1" hangingPunct="1">
                  <a:lnSpc>
                    <a:spcPct val="90000"/>
                  </a:lnSpc>
                  <a:defRPr/>
                </a:pPr>
                <a:r>
                  <a:rPr lang="en-US" dirty="0"/>
                  <a:t>Nucleus</a:t>
                </a:r>
              </a:p>
              <a:p>
                <a:pPr lvl="2" eaLnBrk="1" hangingPunct="1">
                  <a:lnSpc>
                    <a:spcPct val="90000"/>
                  </a:lnSpc>
                  <a:defRPr/>
                </a:pPr>
                <a:r>
                  <a:rPr lang="en-US" dirty="0"/>
                  <a:t>Protons – positive charge</a:t>
                </a:r>
              </a:p>
              <a:p>
                <a:pPr lvl="2" eaLnBrk="1" hangingPunct="1">
                  <a:lnSpc>
                    <a:spcPct val="90000"/>
                  </a:lnSpc>
                  <a:defRPr/>
                </a:pPr>
                <a:r>
                  <a:rPr lang="en-US" dirty="0"/>
                  <a:t>Neutrons – no charge, but same mass as proton</a:t>
                </a:r>
              </a:p>
              <a:p>
                <a:pPr lvl="1" eaLnBrk="1" hangingPunct="1">
                  <a:lnSpc>
                    <a:spcPct val="90000"/>
                  </a:lnSpc>
                  <a:defRPr/>
                </a:pPr>
                <a:r>
                  <a:rPr lang="en-US" dirty="0"/>
                  <a:t>Electron cloud</a:t>
                </a:r>
              </a:p>
              <a:p>
                <a:pPr lvl="2" eaLnBrk="1" hangingPunct="1">
                  <a:lnSpc>
                    <a:spcPct val="90000"/>
                  </a:lnSpc>
                  <a:defRPr/>
                </a:pPr>
                <a:r>
                  <a:rPr lang="en-US" dirty="0"/>
                  <a:t>Electron – negative charge, little mass</a:t>
                </a:r>
              </a:p>
              <a:p>
                <a:pPr lvl="2" eaLnBrk="1" hangingPunct="1">
                  <a:lnSpc>
                    <a:spcPct val="90000"/>
                  </a:lnSpc>
                  <a:defRPr/>
                </a:pP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a:rPr>
                          <m:t>𝑞</m:t>
                        </m:r>
                      </m:e>
                      <m:sub>
                        <m:r>
                          <a:rPr lang="en-US" b="0" i="1" dirty="0" smtClean="0">
                            <a:latin typeface="Cambria Math"/>
                          </a:rPr>
                          <m:t>𝑒</m:t>
                        </m:r>
                      </m:sub>
                    </m:sSub>
                    <m:r>
                      <a:rPr lang="en-US" i="1" dirty="0" smtClean="0">
                        <a:latin typeface="Cambria Math"/>
                      </a:rPr>
                      <m:t>=</m:t>
                    </m:r>
                    <m:r>
                      <a:rPr lang="en-US" b="0" i="1" dirty="0" smtClean="0">
                        <a:latin typeface="Cambria Math"/>
                      </a:rPr>
                      <m:t>−</m:t>
                    </m:r>
                    <m:r>
                      <a:rPr lang="en-US" i="1" dirty="0" smtClean="0">
                        <a:latin typeface="Cambria Math"/>
                      </a:rPr>
                      <m:t>1.60×</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i="1" dirty="0" smtClean="0">
                        <a:latin typeface="Cambria Math"/>
                      </a:rPr>
                      <m:t> </m:t>
                    </m:r>
                    <m:r>
                      <a:rPr lang="en-US" i="1" dirty="0" smtClean="0">
                        <a:latin typeface="Cambria Math"/>
                      </a:rPr>
                      <m:t>𝐶</m:t>
                    </m:r>
                  </m:oMath>
                </a14:m>
                <a:endParaRPr lang="en-US" dirty="0"/>
              </a:p>
              <a:p>
                <a:pPr lvl="3" eaLnBrk="1" hangingPunct="1">
                  <a:lnSpc>
                    <a:spcPct val="90000"/>
                  </a:lnSpc>
                  <a:defRPr/>
                </a:pPr>
                <a:r>
                  <a:rPr lang="en-US" dirty="0"/>
                  <a:t>Unit of charge: Coulomb (C)</a:t>
                </a:r>
              </a:p>
              <a:p>
                <a:pPr lvl="3" eaLnBrk="1" hangingPunct="1">
                  <a:lnSpc>
                    <a:spcPct val="90000"/>
                  </a:lnSpc>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𝑒</m:t>
                        </m:r>
                      </m:sub>
                    </m:sSub>
                  </m:oMath>
                </a14:m>
                <a:r>
                  <a:rPr lang="en-US" dirty="0"/>
                  <a:t> is the smallest charge discovered</a:t>
                </a:r>
              </a:p>
              <a:p>
                <a:pPr lvl="3" eaLnBrk="1" hangingPunct="1">
                  <a:lnSpc>
                    <a:spcPct val="90000"/>
                  </a:lnSpc>
                  <a:defRPr/>
                </a:pPr>
                <a:r>
                  <a:rPr lang="en-US" dirty="0"/>
                  <a:t>Electricity is quantized </a:t>
                </a:r>
                <a:r>
                  <a:rPr lang="en-US" dirty="0">
                    <a:sym typeface="Wingdings" pitchFamily="2" charset="2"/>
                  </a:rPr>
                  <a:t> comes in discreet numbers</a:t>
                </a:r>
              </a:p>
              <a:p>
                <a:pPr lvl="3">
                  <a:lnSpc>
                    <a:spcPct val="90000"/>
                  </a:lnSpc>
                  <a:defRPr/>
                </a:pPr>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𝑒</m:t>
                        </m:r>
                      </m:sub>
                    </m:sSub>
                    <m:r>
                      <a:rPr lang="en-US" i="1">
                        <a:latin typeface="Cambria Math"/>
                      </a:rPr>
                      <m:t>|</m:t>
                    </m:r>
                  </m:oMath>
                </a14:m>
                <a:r>
                  <a:rPr lang="en-US" dirty="0"/>
                  <a:t> is the fundamental unit of charge</a:t>
                </a:r>
                <a:endParaRPr lang="en-US" dirty="0">
                  <a:sym typeface="Wingdings" pitchFamily="2" charset="2"/>
                </a:endParaRPr>
              </a:p>
              <a:p>
                <a:pPr lvl="1" eaLnBrk="1" hangingPunct="1">
                  <a:lnSpc>
                    <a:spcPct val="90000"/>
                  </a:lnSpc>
                  <a:defRPr/>
                </a:pPr>
                <a:r>
                  <a:rPr lang="en-US" dirty="0"/>
                  <a:t>In nature atoms have no net charge</a:t>
                </a:r>
              </a:p>
              <a:p>
                <a:pPr lvl="2" eaLnBrk="1" hangingPunct="1">
                  <a:lnSpc>
                    <a:spcPct val="90000"/>
                  </a:lnSpc>
                  <a:defRPr/>
                </a:pPr>
                <a:r>
                  <a:rPr lang="en-US" dirty="0"/>
                  <a:t># protons = # electrons</a:t>
                </a:r>
              </a:p>
            </p:txBody>
          </p:sp>
        </mc:Choice>
        <mc:Fallback xmlns="">
          <p:sp>
            <p:nvSpPr>
              <p:cNvPr id="65539" name="Rectangle 3"/>
              <p:cNvSpPr>
                <a:spLocks noGrp="1" noRot="1" noChangeAspect="1" noMove="1" noResize="1" noEditPoints="1" noAdjustHandles="1" noChangeArrowheads="1" noChangeShapeType="1" noTextEdit="1"/>
              </p:cNvSpPr>
              <p:nvPr>
                <p:ph idx="1"/>
              </p:nvPr>
            </p:nvSpPr>
            <p:spPr>
              <a:xfrm>
                <a:off x="457200" y="1200150"/>
                <a:ext cx="8229600" cy="3943350"/>
              </a:xfrm>
              <a:blipFill rotWithShape="1">
                <a:blip r:embed="rId3"/>
                <a:stretch>
                  <a:fillRect l="-593" t="-3091"/>
                </a:stretch>
              </a:blipFill>
            </p:spPr>
            <p:txBody>
              <a:bodyPr/>
              <a:lstStyle/>
              <a:p>
                <a:r>
                  <a:rPr lang="en-US">
                    <a:noFill/>
                  </a:rPr>
                  <a:t> </a:t>
                </a:r>
              </a:p>
            </p:txBody>
          </p:sp>
        </mc:Fallback>
      </mc:AlternateContent>
      <p:pic>
        <p:nvPicPr>
          <p:cNvPr id="5124" name="Picture 4" descr="C:\Users\rwright\AppData\Local\Microsoft\Windows\Temporary Internet Files\Content.IE5\6H9KB49Z\MC900239005[1].wmf"/>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62801" y="2160270"/>
            <a:ext cx="1804111" cy="1394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53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53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5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08-04 Conductors in Equilibrium and Applications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lnSpcReduction="10000"/>
              </a:bodyPr>
              <a:lstStyle/>
              <a:p>
                <a:r>
                  <a:rPr lang="en-US" dirty="0"/>
                  <a:t>Conductor in electric field will polarize</a:t>
                </a:r>
              </a:p>
              <a:p>
                <a:r>
                  <a:rPr lang="en-US" dirty="0"/>
                  <a:t>Inside conductor, E-field = 0</a:t>
                </a:r>
              </a:p>
              <a:p>
                <a:r>
                  <a:rPr lang="en-US" dirty="0"/>
                  <a:t>Just outside of conductor, E-field is </a:t>
                </a:r>
                <a14:m>
                  <m:oMath xmlns:m="http://schemas.openxmlformats.org/officeDocument/2006/math">
                    <m:r>
                      <a:rPr lang="en-US" b="0" i="1" smtClean="0">
                        <a:latin typeface="Cambria Math"/>
                      </a:rPr>
                      <m:t>⊥</m:t>
                    </m:r>
                  </m:oMath>
                </a14:m>
                <a:r>
                  <a:rPr lang="en-US" dirty="0"/>
                  <a:t> to surface</a:t>
                </a:r>
              </a:p>
              <a:p>
                <a:r>
                  <a:rPr lang="en-US" dirty="0"/>
                  <a:t>Any excess charge resides on surface</a:t>
                </a:r>
              </a:p>
              <a:p>
                <a:pPr lvl="1"/>
                <a:r>
                  <a:rPr lang="en-US" dirty="0"/>
                  <a:t>They get as far apart as possible</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1762" t="-1294" r="-2168" b="-1294"/>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7712" y="1543050"/>
            <a:ext cx="4393096"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03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08-04 Conductors in Equilibrium and Applications</a:t>
            </a:r>
          </a:p>
        </p:txBody>
      </p:sp>
      <p:sp>
        <p:nvSpPr>
          <p:cNvPr id="3" name="Content Placeholder 2"/>
          <p:cNvSpPr>
            <a:spLocks noGrp="1"/>
          </p:cNvSpPr>
          <p:nvPr>
            <p:ph sz="half" idx="1"/>
          </p:nvPr>
        </p:nvSpPr>
        <p:spPr/>
        <p:txBody>
          <a:bodyPr/>
          <a:lstStyle/>
          <a:p>
            <a:r>
              <a:rPr lang="en-US" dirty="0"/>
              <a:t>If the surface is uneven, more charge will collect near the area of most curvature</a:t>
            </a:r>
          </a:p>
          <a:p>
            <a:r>
              <a:rPr lang="en-US" dirty="0"/>
              <a:t>If the curve is great enough, the E-field can be strong enough to remove excess charge</a:t>
            </a:r>
          </a:p>
          <a:p>
            <a:pPr lvl="1"/>
            <a:r>
              <a:rPr lang="en-US" dirty="0"/>
              <a:t>Lightning Rods</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862513" y="1281589"/>
            <a:ext cx="4067175" cy="323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01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pPr>
              <a:defRPr/>
            </a:pPr>
            <a:r>
              <a:rPr lang="en-US" sz="2800" dirty="0"/>
              <a:t>08-04 Conductors in Equilibrium and Applications</a:t>
            </a:r>
          </a:p>
        </p:txBody>
      </p:sp>
      <p:sp>
        <p:nvSpPr>
          <p:cNvPr id="38915" name="Rectangle 3"/>
          <p:cNvSpPr>
            <a:spLocks noGrp="1" noChangeArrowheads="1"/>
          </p:cNvSpPr>
          <p:nvPr>
            <p:ph idx="1"/>
          </p:nvPr>
        </p:nvSpPr>
        <p:spPr/>
        <p:txBody>
          <a:bodyPr>
            <a:normAutofit fontScale="92500"/>
          </a:bodyPr>
          <a:lstStyle/>
          <a:p>
            <a:pPr eaLnBrk="1" hangingPunct="1">
              <a:defRPr/>
            </a:pPr>
            <a:r>
              <a:rPr lang="en-US" dirty="0"/>
              <a:t>Shielding</a:t>
            </a:r>
          </a:p>
          <a:p>
            <a:pPr lvl="1">
              <a:defRPr/>
            </a:pPr>
            <a:r>
              <a:rPr lang="en-US" dirty="0"/>
              <a:t>A conductor shields any charge within it from external electrical fields</a:t>
            </a:r>
          </a:p>
          <a:p>
            <a:pPr lvl="1">
              <a:defRPr/>
            </a:pPr>
            <a:endParaRPr lang="en-US" dirty="0"/>
          </a:p>
          <a:p>
            <a:pPr lvl="1">
              <a:defRPr/>
            </a:pPr>
            <a:r>
              <a:rPr lang="en-US" dirty="0"/>
              <a:t>Sensitive electrical equipment is shielded by putting in a metal box</a:t>
            </a:r>
          </a:p>
          <a:p>
            <a:pPr lvl="2">
              <a:defRPr/>
            </a:pPr>
            <a:r>
              <a:rPr lang="en-US" dirty="0"/>
              <a:t>Called Faraday Cage</a:t>
            </a:r>
          </a:p>
          <a:p>
            <a:pPr lvl="1">
              <a:defRPr/>
            </a:pPr>
            <a:r>
              <a:rPr lang="en-US" dirty="0"/>
              <a:t>Coaxial cable is shielded by a metal cylinder around the central metal wire.  This reduces interference and signal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 y="204788"/>
            <a:ext cx="2362199" cy="871538"/>
          </a:xfrm>
        </p:spPr>
        <p:txBody>
          <a:bodyPr>
            <a:noAutofit/>
          </a:bodyPr>
          <a:lstStyle/>
          <a:p>
            <a:pPr>
              <a:defRPr/>
            </a:pPr>
            <a:r>
              <a:rPr lang="en-US" sz="1600" dirty="0"/>
              <a:t>08-04 Conductors in Equilibrium and Applications</a:t>
            </a:r>
            <a:endParaRPr lang="en-US" sz="1600" dirty="0">
              <a:solidFill>
                <a:schemeClr val="bg2"/>
              </a:solidFill>
            </a:endParaRPr>
          </a:p>
        </p:txBody>
      </p:sp>
      <p:pic>
        <p:nvPicPr>
          <p:cNvPr id="6" name="Picture 4" descr="F1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0"/>
            <a:ext cx="6858000" cy="516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half" idx="2"/>
          </p:nvPr>
        </p:nvSpPr>
        <p:spPr/>
        <p:txBody>
          <a:bodyPr/>
          <a:lstStyle/>
          <a:p>
            <a:r>
              <a:rPr lang="en-US" dirty="0"/>
              <a:t>Copier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a:defRPr/>
            </a:pPr>
            <a:r>
              <a:rPr lang="en-US" sz="2800" dirty="0"/>
              <a:t>08-04 Conductors in Equilibrium and Applications</a:t>
            </a:r>
          </a:p>
        </p:txBody>
      </p:sp>
      <p:sp>
        <p:nvSpPr>
          <p:cNvPr id="33795" name="Rectangle 3"/>
          <p:cNvSpPr>
            <a:spLocks noGrp="1" noChangeArrowheads="1"/>
          </p:cNvSpPr>
          <p:nvPr>
            <p:ph sz="half" idx="1"/>
          </p:nvPr>
        </p:nvSpPr>
        <p:spPr/>
        <p:txBody>
          <a:bodyPr>
            <a:normAutofit lnSpcReduction="10000"/>
          </a:bodyPr>
          <a:lstStyle/>
          <a:p>
            <a:pPr eaLnBrk="1" hangingPunct="1">
              <a:defRPr/>
            </a:pPr>
            <a:r>
              <a:rPr lang="en-US" dirty="0"/>
              <a:t>Laser Printer</a:t>
            </a:r>
          </a:p>
          <a:p>
            <a:pPr lvl="1">
              <a:defRPr/>
            </a:pPr>
            <a:r>
              <a:rPr lang="en-US" dirty="0"/>
              <a:t>Similar to copier machine only the image is put on the drum using a laser</a:t>
            </a:r>
          </a:p>
          <a:p>
            <a:pPr lvl="1">
              <a:defRPr/>
            </a:pPr>
            <a:r>
              <a:rPr lang="en-US" dirty="0"/>
              <a:t>The laser scans the drum quickly</a:t>
            </a:r>
          </a:p>
          <a:p>
            <a:pPr lvl="1">
              <a:defRPr/>
            </a:pPr>
            <a:r>
              <a:rPr lang="en-US" dirty="0"/>
              <a:t>The computer turns the laser on and off at the right time to produce the image</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1798637"/>
            <a:ext cx="4495800" cy="219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a:defRPr/>
            </a:pPr>
            <a:r>
              <a:rPr lang="en-US" sz="2800" dirty="0"/>
              <a:t>08-04 Conductors in Equilibrium and Applications</a:t>
            </a:r>
          </a:p>
        </p:txBody>
      </p:sp>
      <p:sp>
        <p:nvSpPr>
          <p:cNvPr id="3" name="Content Placeholder 2"/>
          <p:cNvSpPr>
            <a:spLocks noGrp="1"/>
          </p:cNvSpPr>
          <p:nvPr>
            <p:ph sz="half" idx="1"/>
          </p:nvPr>
        </p:nvSpPr>
        <p:spPr/>
        <p:txBody>
          <a:bodyPr/>
          <a:lstStyle/>
          <a:p>
            <a:r>
              <a:rPr lang="en-US" dirty="0"/>
              <a:t>Inkjet printer</a:t>
            </a:r>
          </a:p>
        </p:txBody>
      </p:sp>
      <p:pic>
        <p:nvPicPr>
          <p:cNvPr id="6" name="Picture 4" descr="F18"/>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b="14645"/>
          <a:stretch/>
        </p:blipFill>
        <p:spPr>
          <a:xfrm>
            <a:off x="1600200" y="1692873"/>
            <a:ext cx="7543800" cy="345062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dirty="0"/>
              <a:t>08-04 Homework</a:t>
            </a:r>
          </a:p>
        </p:txBody>
      </p:sp>
      <p:sp>
        <p:nvSpPr>
          <p:cNvPr id="38915" name="Rectangle 3"/>
          <p:cNvSpPr>
            <a:spLocks noGrp="1" noChangeArrowheads="1"/>
          </p:cNvSpPr>
          <p:nvPr>
            <p:ph sz="half" idx="1"/>
          </p:nvPr>
        </p:nvSpPr>
        <p:spPr/>
        <p:txBody>
          <a:bodyPr>
            <a:normAutofit/>
          </a:bodyPr>
          <a:lstStyle/>
          <a:p>
            <a:pPr eaLnBrk="1" hangingPunct="1">
              <a:defRPr/>
            </a:pPr>
            <a:r>
              <a:rPr lang="en-US" sz="2400" dirty="0"/>
              <a:t>Try going beyond the surface of these problems</a:t>
            </a:r>
          </a:p>
          <a:p>
            <a:pPr>
              <a:defRPr/>
            </a:pPr>
            <a:endParaRPr lang="en-US" dirty="0"/>
          </a:p>
          <a:p>
            <a:pPr>
              <a:defRPr/>
            </a:pPr>
            <a:r>
              <a:rPr lang="en-US" sz="2400" dirty="0"/>
              <a:t>Read 19.1</a:t>
            </a:r>
          </a:p>
        </p:txBody>
      </p:sp>
      <p:sp>
        <p:nvSpPr>
          <p:cNvPr id="2" name="Content Placeholder 1"/>
          <p:cNvSpPr>
            <a:spLocks noGrp="1"/>
          </p:cNvSpPr>
          <p:nvPr>
            <p:ph sz="half" idx="2"/>
          </p:nvPr>
        </p:nvSpPr>
        <p:spPr/>
        <p:txBody>
          <a:bodyPr>
            <a:normAutofit/>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E62-7AC6-4DC7-A9B9-4C22DE2DA253}"/>
              </a:ext>
            </a:extLst>
          </p:cNvPr>
          <p:cNvSpPr>
            <a:spLocks noGrp="1"/>
          </p:cNvSpPr>
          <p:nvPr>
            <p:ph type="title"/>
          </p:nvPr>
        </p:nvSpPr>
        <p:spPr/>
        <p:txBody>
          <a:bodyPr>
            <a:normAutofit fontScale="90000"/>
          </a:bodyPr>
          <a:lstStyle/>
          <a:p>
            <a:r>
              <a:rPr lang="en-US" dirty="0"/>
              <a:t>08-05 Electric Potential Energy: Potential Difference</a:t>
            </a:r>
          </a:p>
        </p:txBody>
      </p:sp>
      <p:sp>
        <p:nvSpPr>
          <p:cNvPr id="3" name="Text Placeholder 2">
            <a:extLst>
              <a:ext uri="{FF2B5EF4-FFF2-40B4-BE49-F238E27FC236}">
                <a16:creationId xmlns:a16="http://schemas.microsoft.com/office/drawing/2014/main" id="{4FE45FD8-6497-4E26-88D9-3431F959F9B4}"/>
              </a:ext>
            </a:extLst>
          </p:cNvPr>
          <p:cNvSpPr>
            <a:spLocks noGrp="1"/>
          </p:cNvSpPr>
          <p:nvPr>
            <p:ph type="body" idx="1"/>
          </p:nvPr>
        </p:nvSpPr>
        <p:spPr/>
        <p:txBody>
          <a:bodyPr/>
          <a:lstStyle/>
          <a:p>
            <a:r>
              <a:rPr lang="en-US" dirty="0"/>
              <a:t>In this lesson you will…</a:t>
            </a:r>
          </a:p>
          <a:p>
            <a:r>
              <a:rPr lang="en-US" dirty="0"/>
              <a:t>• Define electric potential and electric potential energy.</a:t>
            </a:r>
          </a:p>
          <a:p>
            <a:r>
              <a:rPr lang="en-US" dirty="0"/>
              <a:t>• Describe the relationship between potential difference and electrical potential energy.</a:t>
            </a:r>
          </a:p>
          <a:p>
            <a:r>
              <a:rPr lang="en-US" dirty="0"/>
              <a:t>• Explain electron volt and its usage in submicroscopic process.</a:t>
            </a:r>
          </a:p>
          <a:p>
            <a:r>
              <a:rPr lang="en-US" dirty="0"/>
              <a:t>• Determine electric potential energy given potential difference and amount of charge.</a:t>
            </a:r>
          </a:p>
        </p:txBody>
      </p:sp>
    </p:spTree>
    <p:extLst>
      <p:ext uri="{BB962C8B-B14F-4D97-AF65-F5344CB8AC3E}">
        <p14:creationId xmlns:p14="http://schemas.microsoft.com/office/powerpoint/2010/main" val="2802686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08-05 Electric Potential Energy: Potential Difference</a:t>
            </a:r>
          </a:p>
        </p:txBody>
      </p:sp>
      <p:sp>
        <p:nvSpPr>
          <p:cNvPr id="3" name="Content Placeholder 2"/>
          <p:cNvSpPr>
            <a:spLocks noGrp="1"/>
          </p:cNvSpPr>
          <p:nvPr>
            <p:ph sz="half" idx="1"/>
          </p:nvPr>
        </p:nvSpPr>
        <p:spPr/>
        <p:txBody>
          <a:bodyPr>
            <a:normAutofit fontScale="92500" lnSpcReduction="10000"/>
          </a:bodyPr>
          <a:lstStyle/>
          <a:p>
            <a:pPr>
              <a:defRPr/>
            </a:pPr>
            <a:r>
              <a:rPr lang="en-US" sz="2800" dirty="0"/>
              <a:t>Change in PE due to Gravity</a:t>
            </a:r>
          </a:p>
          <a:p>
            <a:pPr lvl="1">
              <a:defRPr/>
            </a:pPr>
            <a:r>
              <a:rPr lang="en-US" dirty="0"/>
              <a:t>Force of gravity is conservative </a:t>
            </a:r>
          </a:p>
          <a:p>
            <a:pPr lvl="1">
              <a:defRPr/>
            </a:pPr>
            <a:r>
              <a:rPr lang="en-US" dirty="0"/>
              <a:t>W = mgh</a:t>
            </a:r>
            <a:r>
              <a:rPr lang="en-US" baseline="-25000" dirty="0"/>
              <a:t>0</a:t>
            </a:r>
            <a:r>
              <a:rPr lang="en-US" dirty="0"/>
              <a:t> – </a:t>
            </a:r>
            <a:r>
              <a:rPr lang="en-US" dirty="0" err="1"/>
              <a:t>mgh</a:t>
            </a:r>
            <a:r>
              <a:rPr lang="en-US" baseline="-25000" dirty="0" err="1"/>
              <a:t>f</a:t>
            </a:r>
            <a:r>
              <a:rPr lang="en-US" dirty="0"/>
              <a:t> = PE</a:t>
            </a:r>
            <a:r>
              <a:rPr lang="en-US" baseline="-25000" dirty="0"/>
              <a:t>0</a:t>
            </a:r>
            <a:r>
              <a:rPr lang="en-US" dirty="0"/>
              <a:t> – </a:t>
            </a:r>
            <a:r>
              <a:rPr lang="en-US" dirty="0" err="1"/>
              <a:t>PE</a:t>
            </a:r>
            <a:r>
              <a:rPr lang="en-US" baseline="-25000" dirty="0" err="1"/>
              <a:t>f</a:t>
            </a:r>
            <a:endParaRPr lang="en-US" dirty="0"/>
          </a:p>
          <a:p>
            <a:pPr>
              <a:defRPr/>
            </a:pPr>
            <a:r>
              <a:rPr lang="en-US" sz="2800" dirty="0"/>
              <a:t>Change in PE due to Electrical Force</a:t>
            </a:r>
          </a:p>
          <a:p>
            <a:pPr lvl="1">
              <a:defRPr/>
            </a:pPr>
            <a:r>
              <a:rPr lang="en-US" dirty="0"/>
              <a:t>Electrical Force is conservative</a:t>
            </a:r>
          </a:p>
          <a:p>
            <a:pPr lvl="1">
              <a:defRPr/>
            </a:pPr>
            <a:r>
              <a:rPr lang="en-US" dirty="0"/>
              <a:t>W = PE</a:t>
            </a:r>
            <a:r>
              <a:rPr lang="en-US" baseline="-25000" dirty="0"/>
              <a:t>0</a:t>
            </a:r>
            <a:r>
              <a:rPr lang="en-US" dirty="0"/>
              <a:t> - </a:t>
            </a:r>
            <a:r>
              <a:rPr lang="en-US" dirty="0" err="1"/>
              <a:t>PE</a:t>
            </a:r>
            <a:r>
              <a:rPr lang="en-US" baseline="-25000" dirty="0" err="1"/>
              <a:t>f</a:t>
            </a:r>
            <a:endParaRPr lang="en-US" dirty="0"/>
          </a:p>
          <a:p>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a:rPr>
                            <m:t>𝐹</m:t>
                          </m:r>
                        </m:e>
                        <m:sub>
                          <m:r>
                            <a:rPr lang="en-US" sz="3500" b="0" i="1" smtClean="0">
                              <a:latin typeface="Cambria Math"/>
                            </a:rPr>
                            <m:t>𝐺</m:t>
                          </m:r>
                        </m:sub>
                      </m:sSub>
                      <m:r>
                        <a:rPr lang="en-US" sz="3500" b="0" i="1" smtClean="0">
                          <a:latin typeface="Cambria Math"/>
                        </a:rPr>
                        <m:t>=</m:t>
                      </m:r>
                      <m:r>
                        <a:rPr lang="en-US" sz="3500" b="0" i="1" smtClean="0">
                          <a:latin typeface="Cambria Math"/>
                        </a:rPr>
                        <m:t>𝐺</m:t>
                      </m:r>
                      <m:f>
                        <m:fPr>
                          <m:ctrlPr>
                            <a:rPr lang="en-US" sz="3500" b="0" i="1" smtClean="0">
                              <a:latin typeface="Cambria Math" panose="02040503050406030204" pitchFamily="18" charset="0"/>
                            </a:rPr>
                          </m:ctrlPr>
                        </m:fPr>
                        <m:num>
                          <m:sSub>
                            <m:sSubPr>
                              <m:ctrlPr>
                                <a:rPr lang="en-US" sz="3500" b="0" i="1" smtClean="0">
                                  <a:latin typeface="Cambria Math" panose="02040503050406030204" pitchFamily="18" charset="0"/>
                                </a:rPr>
                              </m:ctrlPr>
                            </m:sSubPr>
                            <m:e>
                              <m:r>
                                <a:rPr lang="en-US" sz="3500" b="0" i="1" smtClean="0">
                                  <a:latin typeface="Cambria Math"/>
                                </a:rPr>
                                <m:t>𝑚</m:t>
                              </m:r>
                            </m:e>
                            <m:sub>
                              <m:r>
                                <a:rPr lang="en-US" sz="3500" b="0" i="1" smtClean="0">
                                  <a:latin typeface="Cambria Math"/>
                                </a:rPr>
                                <m:t>1</m:t>
                              </m:r>
                            </m:sub>
                          </m:sSub>
                          <m:sSub>
                            <m:sSubPr>
                              <m:ctrlPr>
                                <a:rPr lang="en-US" sz="3500" b="0" i="1" smtClean="0">
                                  <a:latin typeface="Cambria Math" panose="02040503050406030204" pitchFamily="18" charset="0"/>
                                </a:rPr>
                              </m:ctrlPr>
                            </m:sSubPr>
                            <m:e>
                              <m:r>
                                <a:rPr lang="en-US" sz="3500" b="0" i="1" smtClean="0">
                                  <a:latin typeface="Cambria Math"/>
                                </a:rPr>
                                <m:t>𝑚</m:t>
                              </m:r>
                            </m:e>
                            <m:sub>
                              <m:r>
                                <a:rPr lang="en-US" sz="3500" b="0" i="1" smtClean="0">
                                  <a:latin typeface="Cambria Math"/>
                                </a:rPr>
                                <m:t>2</m:t>
                              </m:r>
                            </m:sub>
                          </m:sSub>
                        </m:num>
                        <m:den>
                          <m:sSup>
                            <m:sSupPr>
                              <m:ctrlPr>
                                <a:rPr lang="en-US" sz="3500" b="0" i="1" smtClean="0">
                                  <a:latin typeface="Cambria Math" panose="02040503050406030204" pitchFamily="18" charset="0"/>
                                </a:rPr>
                              </m:ctrlPr>
                            </m:sSupPr>
                            <m:e>
                              <m:r>
                                <a:rPr lang="en-US" sz="3500" b="0" i="1" smtClean="0">
                                  <a:latin typeface="Cambria Math"/>
                                </a:rPr>
                                <m:t>𝑟</m:t>
                              </m:r>
                            </m:e>
                            <m:sup>
                              <m:r>
                                <a:rPr lang="en-US" sz="3500" b="0" i="1" smtClean="0">
                                  <a:latin typeface="Cambria Math"/>
                                </a:rPr>
                                <m:t>2</m:t>
                              </m:r>
                            </m:sup>
                          </m:sSup>
                        </m:den>
                      </m:f>
                    </m:oMath>
                  </m:oMathPara>
                </a14:m>
                <a:endParaRPr lang="en-US" sz="3500" b="0" dirty="0"/>
              </a:p>
              <a:p>
                <a:pPr marL="0" indent="0">
                  <a:buNone/>
                </a:pPr>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a:rPr>
                            <m:t>𝐹</m:t>
                          </m:r>
                        </m:e>
                        <m:sub>
                          <m:r>
                            <a:rPr lang="en-US" sz="3500" b="0" i="1" smtClean="0">
                              <a:latin typeface="Cambria Math"/>
                            </a:rPr>
                            <m:t>𝐸</m:t>
                          </m:r>
                        </m:sub>
                      </m:sSub>
                      <m:r>
                        <a:rPr lang="en-US" sz="3500" b="0" i="1" smtClean="0">
                          <a:latin typeface="Cambria Math"/>
                        </a:rPr>
                        <m:t>=</m:t>
                      </m:r>
                      <m:r>
                        <a:rPr lang="en-US" sz="3500" b="0" i="1" smtClean="0">
                          <a:latin typeface="Cambria Math"/>
                        </a:rPr>
                        <m:t>𝑘</m:t>
                      </m:r>
                      <m:f>
                        <m:fPr>
                          <m:ctrlPr>
                            <a:rPr lang="en-US" sz="3500" b="0" i="1" smtClean="0">
                              <a:latin typeface="Cambria Math" panose="02040503050406030204" pitchFamily="18" charset="0"/>
                            </a:rPr>
                          </m:ctrlPr>
                        </m:fPr>
                        <m:num>
                          <m:sSub>
                            <m:sSubPr>
                              <m:ctrlPr>
                                <a:rPr lang="en-US" sz="3500" b="0" i="1" smtClean="0">
                                  <a:latin typeface="Cambria Math" panose="02040503050406030204" pitchFamily="18" charset="0"/>
                                </a:rPr>
                              </m:ctrlPr>
                            </m:sSubPr>
                            <m:e>
                              <m:r>
                                <a:rPr lang="en-US" sz="3500" b="0" i="1" smtClean="0">
                                  <a:latin typeface="Cambria Math"/>
                                </a:rPr>
                                <m:t>𝑞</m:t>
                              </m:r>
                            </m:e>
                            <m:sub>
                              <m:r>
                                <a:rPr lang="en-US" sz="3500" b="0" i="1" smtClean="0">
                                  <a:latin typeface="Cambria Math"/>
                                </a:rPr>
                                <m:t>1</m:t>
                              </m:r>
                            </m:sub>
                          </m:sSub>
                          <m:sSub>
                            <m:sSubPr>
                              <m:ctrlPr>
                                <a:rPr lang="en-US" sz="3500" b="0" i="1" smtClean="0">
                                  <a:latin typeface="Cambria Math" panose="02040503050406030204" pitchFamily="18" charset="0"/>
                                </a:rPr>
                              </m:ctrlPr>
                            </m:sSubPr>
                            <m:e>
                              <m:r>
                                <a:rPr lang="en-US" sz="3500" b="0" i="1" smtClean="0">
                                  <a:latin typeface="Cambria Math"/>
                                </a:rPr>
                                <m:t>𝑞</m:t>
                              </m:r>
                            </m:e>
                            <m:sub>
                              <m:r>
                                <a:rPr lang="en-US" sz="3500" b="0" i="1" smtClean="0">
                                  <a:latin typeface="Cambria Math"/>
                                </a:rPr>
                                <m:t>2</m:t>
                              </m:r>
                            </m:sub>
                          </m:sSub>
                        </m:num>
                        <m:den>
                          <m:sSup>
                            <m:sSupPr>
                              <m:ctrlPr>
                                <a:rPr lang="en-US" sz="3500" b="0" i="1" smtClean="0">
                                  <a:latin typeface="Cambria Math" panose="02040503050406030204" pitchFamily="18" charset="0"/>
                                </a:rPr>
                              </m:ctrlPr>
                            </m:sSupPr>
                            <m:e>
                              <m:r>
                                <a:rPr lang="en-US" sz="3500" b="0" i="1" smtClean="0">
                                  <a:latin typeface="Cambria Math"/>
                                </a:rPr>
                                <m:t>𝑟</m:t>
                              </m:r>
                            </m:e>
                            <m:sup>
                              <m:r>
                                <a:rPr lang="en-US" sz="3500" b="0" i="1" smtClean="0">
                                  <a:latin typeface="Cambria Math"/>
                                </a:rPr>
                                <m:t>2</m:t>
                              </m:r>
                            </m:sup>
                          </m:sSup>
                        </m:den>
                      </m:f>
                    </m:oMath>
                  </m:oMathPara>
                </a14:m>
                <a:endParaRPr lang="en-US" b="0" dirty="0"/>
              </a:p>
              <a:p>
                <a:pPr marL="0" indent="0">
                  <a:buNone/>
                </a:pPr>
                <a:endParaRPr lang="en-US" b="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19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defRPr/>
            </a:pPr>
            <a:r>
              <a:rPr lang="en-US" dirty="0"/>
              <a:t>08-05 Electric Potential Energy: Potential Difference</a:t>
            </a:r>
          </a:p>
        </p:txBody>
      </p:sp>
      <mc:AlternateContent xmlns:mc="http://schemas.openxmlformats.org/markup-compatibility/2006" xmlns:a14="http://schemas.microsoft.com/office/drawing/2010/main">
        <mc:Choice Requires="a14">
          <p:sp>
            <p:nvSpPr>
              <p:cNvPr id="12291" name="Rectangle 3"/>
              <p:cNvSpPr>
                <a:spLocks noGrp="1" noChangeArrowheads="1"/>
              </p:cNvSpPr>
              <p:nvPr>
                <p:ph idx="1"/>
              </p:nvPr>
            </p:nvSpPr>
            <p:spPr/>
            <p:txBody>
              <a:bodyPr/>
              <a:lstStyle/>
              <a:p>
                <a:pPr eaLnBrk="1" hangingPunct="1">
                  <a:defRPr/>
                </a:pPr>
                <a:r>
                  <a:rPr lang="en-US" dirty="0"/>
                  <a:t>Since </a:t>
                </a:r>
                <a14:m>
                  <m:oMath xmlns:m="http://schemas.openxmlformats.org/officeDocument/2006/math">
                    <m:r>
                      <a:rPr lang="en-US" i="1" dirty="0" smtClean="0">
                        <a:latin typeface="Cambria Math"/>
                      </a:rPr>
                      <m:t>𝐸</m:t>
                    </m:r>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𝐹</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oMath>
                </a14:m>
                <a:r>
                  <a:rPr lang="en-US" dirty="0"/>
                  <a:t> it is useful to have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a:rPr>
                          <m:t>𝑊</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r>
                      <a:rPr lang="en-US" i="1" dirty="0" smtClean="0">
                        <a:latin typeface="Cambria Math"/>
                      </a:rPr>
                      <m:t>=</m:t>
                    </m:r>
                    <m:f>
                      <m:fPr>
                        <m:ctrlPr>
                          <a:rPr lang="en-US" b="0" i="1" dirty="0" smtClean="0">
                            <a:latin typeface="Cambria Math" panose="02040503050406030204" pitchFamily="18" charset="0"/>
                          </a:rPr>
                        </m:ctrlPr>
                      </m:fPr>
                      <m:num>
                        <m:r>
                          <a:rPr lang="en-US" i="1" dirty="0" smtClean="0">
                            <a:latin typeface="Cambria Math"/>
                          </a:rPr>
                          <m:t>𝐸𝑃𝐸</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oMath>
                </a14:m>
                <a:endParaRPr lang="en-US" dirty="0"/>
              </a:p>
              <a:p>
                <a:pPr eaLnBrk="1" hangingPunct="1">
                  <a:defRPr/>
                </a:pPr>
                <a:endParaRPr lang="en-US" dirty="0"/>
              </a:p>
              <a:p>
                <a:pPr eaLnBrk="1" hangingPunct="1">
                  <a:defRPr/>
                </a:pPr>
                <a:r>
                  <a:rPr lang="en-US" dirty="0"/>
                  <a:t>Electric Potential (or Potential)</a:t>
                </a:r>
              </a:p>
              <a:p>
                <a:pPr lvl="1" eaLnBrk="1" hangingPunct="1">
                  <a:defRPr/>
                </a:pPr>
                <a14:m>
                  <m:oMath xmlns:m="http://schemas.openxmlformats.org/officeDocument/2006/math">
                    <m:r>
                      <a:rPr lang="en-US" i="1" dirty="0" smtClean="0">
                        <a:latin typeface="Cambria Math"/>
                      </a:rPr>
                      <m:t>𝑉</m:t>
                    </m:r>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𝐸𝑃𝐸</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oMath>
                </a14:m>
                <a:endParaRPr lang="en-US" dirty="0"/>
              </a:p>
              <a:p>
                <a:pPr lvl="1" eaLnBrk="1" hangingPunct="1">
                  <a:defRPr/>
                </a:pPr>
                <a:r>
                  <a:rPr lang="en-US" dirty="0"/>
                  <a:t>Unit: volt (V = J/C)</a:t>
                </a:r>
              </a:p>
              <a:p>
                <a:pPr lvl="1" eaLnBrk="1" hangingPunct="1">
                  <a:defRPr/>
                </a:pPr>
                <a:endParaRPr lang="en-US" dirty="0"/>
              </a:p>
            </p:txBody>
          </p:sp>
        </mc:Choice>
        <mc:Fallback xmlns="">
          <p:sp>
            <p:nvSpPr>
              <p:cNvPr id="12291" name="Rectangle 3"/>
              <p:cNvSpPr>
                <a:spLocks noGrp="1" noRot="1" noChangeAspect="1" noMove="1" noResize="1" noEditPoints="1" noAdjustHandles="1" noChangeArrowheads="1" noChangeShapeType="1" noTextEdit="1"/>
              </p:cNvSpPr>
              <p:nvPr>
                <p:ph idx="1"/>
              </p:nvPr>
            </p:nvSpPr>
            <p:spPr>
              <a:blipFill rotWithShape="1">
                <a:blip r:embed="rId3"/>
                <a:stretch>
                  <a:fillRect l="-867"/>
                </a:stretch>
              </a:blipFill>
            </p:spPr>
            <p:txBody>
              <a:bodyPr/>
              <a:lstStyle/>
              <a:p>
                <a:r>
                  <a:rPr lang="en-US">
                    <a:noFill/>
                  </a:rPr>
                  <a:t> </a:t>
                </a:r>
              </a:p>
            </p:txBody>
          </p:sp>
        </mc:Fallback>
      </mc:AlternateContent>
    </p:spTree>
    <p:extLst>
      <p:ext uri="{BB962C8B-B14F-4D97-AF65-F5344CB8AC3E}">
        <p14:creationId xmlns:p14="http://schemas.microsoft.com/office/powerpoint/2010/main" val="428950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08-01</a:t>
            </a:r>
          </a:p>
        </p:txBody>
      </p:sp>
      <p:sp>
        <p:nvSpPr>
          <p:cNvPr id="3" name="Content Placeholder 2"/>
          <p:cNvSpPr>
            <a:spLocks noGrp="1"/>
          </p:cNvSpPr>
          <p:nvPr>
            <p:ph idx="1"/>
          </p:nvPr>
        </p:nvSpPr>
        <p:spPr/>
        <p:txBody>
          <a:bodyPr/>
          <a:lstStyle/>
          <a:p>
            <a:r>
              <a:rPr lang="en-US" dirty="0"/>
              <a:t>Determine what types of materials can create and hold static electricity.</a:t>
            </a:r>
          </a:p>
        </p:txBody>
      </p:sp>
    </p:spTree>
    <p:extLst>
      <p:ext uri="{BB962C8B-B14F-4D97-AF65-F5344CB8AC3E}">
        <p14:creationId xmlns:p14="http://schemas.microsoft.com/office/powerpoint/2010/main" val="3732300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08-05 Electric Potential Energy: Potential Difference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latin typeface="+mn-lt"/>
                  </a:rPr>
                  <a:t>Electric Potential Difference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𝑓</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0</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𝑓</m:t>
                              </m:r>
                            </m:sub>
                          </m:sSub>
                        </m:num>
                        <m:den>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0</m:t>
                              </m:r>
                            </m:sub>
                          </m:sSub>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𝑃</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0</m:t>
                              </m:r>
                            </m:sub>
                          </m:sSub>
                        </m:num>
                        <m:den>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0</m:t>
                              </m:r>
                            </m:sub>
                          </m:sSub>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𝑊</m:t>
                          </m:r>
                        </m:num>
                        <m:den>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0</m:t>
                              </m:r>
                            </m:sub>
                          </m:sSub>
                        </m:den>
                      </m:f>
                    </m:oMath>
                  </m:oMathPara>
                </a14:m>
                <a:endParaRPr lang="en-US" b="0" dirty="0"/>
              </a:p>
              <a:p>
                <a:pPr marL="0" indent="0">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a:rPr>
                        <m:t>Δ</m:t>
                      </m:r>
                      <m:r>
                        <a:rPr lang="en-US" sz="4000" b="0" i="1" smtClean="0">
                          <a:latin typeface="Cambria Math"/>
                        </a:rPr>
                        <m:t>𝑉</m:t>
                      </m:r>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𝛥</m:t>
                          </m:r>
                          <m:r>
                            <a:rPr lang="en-US" sz="4000" b="0" i="1" smtClean="0">
                              <a:latin typeface="Cambria Math"/>
                            </a:rPr>
                            <m:t>𝑃𝐸</m:t>
                          </m:r>
                        </m:num>
                        <m:den>
                          <m:sSub>
                            <m:sSubPr>
                              <m:ctrlPr>
                                <a:rPr lang="en-US" sz="4000" b="0" i="1" smtClean="0">
                                  <a:latin typeface="Cambria Math" panose="02040503050406030204" pitchFamily="18" charset="0"/>
                                </a:rPr>
                              </m:ctrlPr>
                            </m:sSubPr>
                            <m:e>
                              <m:r>
                                <a:rPr lang="en-US" sz="4000" b="0" i="1" smtClean="0">
                                  <a:latin typeface="Cambria Math"/>
                                </a:rPr>
                                <m:t>𝑞</m:t>
                              </m:r>
                            </m:e>
                            <m:sub>
                              <m:r>
                                <a:rPr lang="en-US" sz="4000" b="0" i="1" smtClean="0">
                                  <a:latin typeface="Cambria Math"/>
                                </a:rPr>
                                <m:t>0</m:t>
                              </m:r>
                            </m:sub>
                          </m:sSub>
                        </m:den>
                      </m:f>
                      <m:r>
                        <a:rPr lang="en-US" sz="4000" b="0" i="1" smtClean="0">
                          <a:latin typeface="Cambria Math"/>
                        </a:rPr>
                        <m:t>=−</m:t>
                      </m:r>
                      <m:f>
                        <m:fPr>
                          <m:ctrlPr>
                            <a:rPr lang="en-US" sz="4000" b="0" i="1" smtClean="0">
                              <a:latin typeface="Cambria Math" panose="02040503050406030204" pitchFamily="18" charset="0"/>
                            </a:rPr>
                          </m:ctrlPr>
                        </m:fPr>
                        <m:num>
                          <m:r>
                            <a:rPr lang="en-US" sz="4000" b="0" i="1" smtClean="0">
                              <a:latin typeface="Cambria Math"/>
                            </a:rPr>
                            <m:t>𝑊</m:t>
                          </m:r>
                        </m:num>
                        <m:den>
                          <m:sSub>
                            <m:sSubPr>
                              <m:ctrlPr>
                                <a:rPr lang="en-US" sz="4000" b="0" i="1" smtClean="0">
                                  <a:latin typeface="Cambria Math" panose="02040503050406030204" pitchFamily="18" charset="0"/>
                                </a:rPr>
                              </m:ctrlPr>
                            </m:sSubPr>
                            <m:e>
                              <m:r>
                                <a:rPr lang="en-US" sz="4000" b="0" i="1" smtClean="0">
                                  <a:latin typeface="Cambria Math"/>
                                </a:rPr>
                                <m:t>𝑞</m:t>
                              </m:r>
                            </m:e>
                            <m:sub>
                              <m:r>
                                <a:rPr lang="en-US" sz="4000" b="0" i="1" smtClean="0">
                                  <a:latin typeface="Cambria Math"/>
                                </a:rPr>
                                <m:t>0</m:t>
                              </m:r>
                            </m:sub>
                          </m:sSub>
                        </m:den>
                      </m:f>
                    </m:oMath>
                  </m:oMathPara>
                </a14:m>
                <a:endParaRPr lang="en-US" i="1" dirty="0"/>
              </a:p>
              <a:p>
                <a:r>
                  <a:rPr lang="en-US" dirty="0"/>
                  <a:t>V and EPE can only be measured in differences</a:t>
                </a:r>
              </a:p>
              <a:p>
                <a:pPr marL="0" indent="0">
                  <a:buNone/>
                </a:pP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extLst>
      <p:ext uri="{BB962C8B-B14F-4D97-AF65-F5344CB8AC3E}">
        <p14:creationId xmlns:p14="http://schemas.microsoft.com/office/powerpoint/2010/main" val="152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defRPr/>
            </a:pPr>
            <a:r>
              <a:rPr lang="en-US" dirty="0"/>
              <a:t>08-05 Electric Potential Energy: Potential Difference</a:t>
            </a:r>
          </a:p>
        </p:txBody>
      </p:sp>
      <mc:AlternateContent xmlns:mc="http://schemas.openxmlformats.org/markup-compatibility/2006" xmlns:a14="http://schemas.microsoft.com/office/drawing/2010/main">
        <mc:Choice Requires="a14">
          <p:sp>
            <p:nvSpPr>
              <p:cNvPr id="25603" name="Rectangle 3"/>
              <p:cNvSpPr>
                <a:spLocks noGrp="1" noChangeArrowheads="1"/>
              </p:cNvSpPr>
              <p:nvPr>
                <p:ph idx="1"/>
              </p:nvPr>
            </p:nvSpPr>
            <p:spPr/>
            <p:txBody>
              <a:bodyPr/>
              <a:lstStyle/>
              <a:p>
                <a:pPr eaLnBrk="1" hangingPunct="1">
                  <a:defRPr/>
                </a:pPr>
                <a:r>
                  <a:rPr lang="en-US" dirty="0"/>
                  <a:t>Electric force moves a charge of </a:t>
                </a:r>
                <a14:m>
                  <m:oMath xmlns:m="http://schemas.openxmlformats.org/officeDocument/2006/math">
                    <m:r>
                      <a:rPr lang="en-US" i="1" dirty="0" smtClean="0">
                        <a:latin typeface="Cambria Math"/>
                      </a:rPr>
                      <m:t>2</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−10</m:t>
                        </m:r>
                      </m:sup>
                    </m:sSup>
                    <m:r>
                      <a:rPr lang="en-US" b="0" i="1" dirty="0" smtClean="0">
                        <a:latin typeface="Cambria Math"/>
                      </a:rPr>
                      <m:t> </m:t>
                    </m:r>
                  </m:oMath>
                </a14:m>
                <a:r>
                  <a:rPr lang="en-US" dirty="0"/>
                  <a:t>C from point A to point B and does </a:t>
                </a:r>
                <a14:m>
                  <m:oMath xmlns:m="http://schemas.openxmlformats.org/officeDocument/2006/math">
                    <m:r>
                      <a:rPr lang="en-US" i="1" dirty="0" smtClean="0">
                        <a:latin typeface="Cambria Math"/>
                      </a:rPr>
                      <m:t>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oMath>
                </a14:m>
                <a:r>
                  <a:rPr lang="en-US" dirty="0"/>
                  <a:t> J of work.  </a:t>
                </a:r>
              </a:p>
              <a:p>
                <a:pPr eaLnBrk="1" hangingPunct="1">
                  <a:defRPr/>
                </a:pPr>
                <a:r>
                  <a:rPr lang="en-US" dirty="0"/>
                  <a:t>What is the difference in potential energies of A and B (PE</a:t>
                </a:r>
                <a:r>
                  <a:rPr lang="en-US" baseline="-25000" dirty="0"/>
                  <a:t>A</a:t>
                </a:r>
                <a:r>
                  <a:rPr lang="en-US" dirty="0"/>
                  <a:t> – PE</a:t>
                </a:r>
                <a:r>
                  <a:rPr lang="en-US" baseline="-25000" dirty="0"/>
                  <a:t>B</a:t>
                </a:r>
                <a:r>
                  <a:rPr lang="en-US" dirty="0"/>
                  <a:t>)?</a:t>
                </a:r>
              </a:p>
              <a:p>
                <a:pPr lvl="1">
                  <a:defRPr/>
                </a:pPr>
                <a:r>
                  <a:rPr lang="en-US" dirty="0"/>
                  <a:t>PE</a:t>
                </a:r>
                <a:r>
                  <a:rPr lang="en-US" baseline="-25000" dirty="0"/>
                  <a:t>A</a:t>
                </a:r>
                <a:r>
                  <a:rPr lang="en-US" dirty="0"/>
                  <a:t> – PE</a:t>
                </a:r>
                <a:r>
                  <a:rPr lang="en-US" baseline="-25000" dirty="0"/>
                  <a:t>B </a:t>
                </a:r>
                <a:r>
                  <a:rPr lang="en-US" dirty="0"/>
                  <a:t>= </a:t>
                </a:r>
                <a14:m>
                  <m:oMath xmlns:m="http://schemas.openxmlformats.org/officeDocument/2006/math">
                    <m:r>
                      <a:rPr lang="en-US" i="1" dirty="0" smtClean="0">
                        <a:latin typeface="Cambria Math"/>
                      </a:rPr>
                      <m:t>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r>
                      <a:rPr lang="en-US" b="0" i="1" dirty="0" smtClean="0">
                        <a:latin typeface="Cambria Math"/>
                      </a:rPr>
                      <m:t> </m:t>
                    </m:r>
                  </m:oMath>
                </a14:m>
                <a:r>
                  <a:rPr lang="en-US" dirty="0"/>
                  <a:t>J</a:t>
                </a:r>
              </a:p>
              <a:p>
                <a:pPr eaLnBrk="1" hangingPunct="1">
                  <a:defRPr/>
                </a:pPr>
                <a:r>
                  <a:rPr lang="en-US" dirty="0"/>
                  <a:t>What is the potential difference between A and B (V</a:t>
                </a:r>
                <a:r>
                  <a:rPr lang="en-US" baseline="-25000" dirty="0"/>
                  <a:t>A</a:t>
                </a:r>
                <a:r>
                  <a:rPr lang="en-US" dirty="0"/>
                  <a:t> – V</a:t>
                </a:r>
                <a:r>
                  <a:rPr lang="en-US" baseline="-25000" dirty="0"/>
                  <a:t>B</a:t>
                </a:r>
                <a:r>
                  <a:rPr lang="en-US" dirty="0"/>
                  <a:t>)?</a:t>
                </a:r>
              </a:p>
              <a:p>
                <a:pPr lvl="1">
                  <a:defRPr/>
                </a:pPr>
                <a:r>
                  <a:rPr lang="en-US" dirty="0"/>
                  <a:t>V = 25000 V   Point A is higher potential</a:t>
                </a:r>
              </a:p>
            </p:txBody>
          </p:sp>
        </mc:Choice>
        <mc:Fallback xmlns="">
          <p:sp>
            <p:nvSpPr>
              <p:cNvPr id="25603" name="Rectangle 3"/>
              <p:cNvSpPr>
                <a:spLocks noGrp="1" noRot="1" noChangeAspect="1" noMove="1" noResize="1" noEditPoints="1" noAdjustHandles="1" noChangeArrowheads="1" noChangeShapeType="1" noTextEdit="1"/>
              </p:cNvSpPr>
              <p:nvPr>
                <p:ph idx="1"/>
              </p:nvPr>
            </p:nvSpPr>
            <p:spPr>
              <a:blipFill rotWithShape="1">
                <a:blip r:embed="rId3"/>
                <a:stretch>
                  <a:fillRect l="-867" t="-1294" r="-200"/>
                </a:stretch>
              </a:blipFill>
            </p:spPr>
            <p:txBody>
              <a:bodyPr/>
              <a:lstStyle/>
              <a:p>
                <a:r>
                  <a:rPr lang="en-US">
                    <a:noFill/>
                  </a:rPr>
                  <a:t> </a:t>
                </a:r>
              </a:p>
            </p:txBody>
          </p:sp>
        </mc:Fallback>
      </mc:AlternateContent>
    </p:spTree>
    <p:extLst>
      <p:ext uri="{BB962C8B-B14F-4D97-AF65-F5344CB8AC3E}">
        <p14:creationId xmlns:p14="http://schemas.microsoft.com/office/powerpoint/2010/main" val="2436536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US" dirty="0"/>
              <a:t>08-05 Electric Potential Energy: Potential Difference</a:t>
            </a:r>
          </a:p>
        </p:txBody>
      </p:sp>
      <p:sp>
        <p:nvSpPr>
          <p:cNvPr id="18435" name="Rectangle 3"/>
          <p:cNvSpPr>
            <a:spLocks noGrp="1" noChangeArrowheads="1"/>
          </p:cNvSpPr>
          <p:nvPr>
            <p:ph idx="1"/>
          </p:nvPr>
        </p:nvSpPr>
        <p:spPr/>
        <p:txBody>
          <a:bodyPr/>
          <a:lstStyle/>
          <a:p>
            <a:pPr eaLnBrk="1" hangingPunct="1">
              <a:defRPr/>
            </a:pPr>
            <a:r>
              <a:rPr lang="en-US" dirty="0"/>
              <a:t>Electric Potential Difference and Charge Sign</a:t>
            </a:r>
          </a:p>
          <a:p>
            <a:pPr lvl="1">
              <a:defRPr/>
            </a:pPr>
            <a:r>
              <a:rPr lang="en-US" dirty="0"/>
              <a:t>Positive Charge</a:t>
            </a:r>
          </a:p>
          <a:p>
            <a:pPr lvl="2">
              <a:defRPr/>
            </a:pPr>
            <a:r>
              <a:rPr lang="en-US" dirty="0"/>
              <a:t>Moves from higher electrical potential toward lower electrical potential</a:t>
            </a:r>
          </a:p>
          <a:p>
            <a:pPr lvl="2">
              <a:defRPr/>
            </a:pPr>
            <a:endParaRPr lang="en-US" dirty="0"/>
          </a:p>
          <a:p>
            <a:pPr lvl="1">
              <a:defRPr/>
            </a:pPr>
            <a:r>
              <a:rPr lang="en-US" dirty="0"/>
              <a:t>Negative Charge</a:t>
            </a:r>
          </a:p>
          <a:p>
            <a:pPr lvl="2">
              <a:defRPr/>
            </a:pPr>
            <a:r>
              <a:rPr lang="en-US" dirty="0"/>
              <a:t>Moves from lower to higher electrical potentials</a:t>
            </a:r>
          </a:p>
        </p:txBody>
      </p:sp>
    </p:spTree>
    <p:extLst>
      <p:ext uri="{BB962C8B-B14F-4D97-AF65-F5344CB8AC3E}">
        <p14:creationId xmlns:p14="http://schemas.microsoft.com/office/powerpoint/2010/main" val="6999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defRPr/>
            </a:pPr>
            <a:r>
              <a:rPr lang="en-US" dirty="0"/>
              <a:t>08-05 Electric Potential Energy: Potential Difference</a:t>
            </a:r>
          </a:p>
        </p:txBody>
      </p:sp>
      <p:sp>
        <p:nvSpPr>
          <p:cNvPr id="19459" name="Rectangle 3"/>
          <p:cNvSpPr>
            <a:spLocks noGrp="1" noChangeArrowheads="1"/>
          </p:cNvSpPr>
          <p:nvPr>
            <p:ph idx="1"/>
          </p:nvPr>
        </p:nvSpPr>
        <p:spPr/>
        <p:txBody>
          <a:bodyPr/>
          <a:lstStyle/>
          <a:p>
            <a:pPr eaLnBrk="1" hangingPunct="1">
              <a:defRPr/>
            </a:pPr>
            <a:r>
              <a:rPr lang="en-US" dirty="0"/>
              <a:t>Points A, B, and C are evenly spaced on a line.  A positive test charge is released from A and accelerates towards B, from B it decelerates, but doesn’t stop at C.  What happens when a negative charge is released at B?</a:t>
            </a:r>
          </a:p>
          <a:p>
            <a:pPr eaLnBrk="1" hangingPunct="1">
              <a:defRPr/>
            </a:pPr>
            <a:r>
              <a:rPr lang="en-US" dirty="0"/>
              <a:t>Accelerates towards A</a:t>
            </a:r>
          </a:p>
        </p:txBody>
      </p:sp>
    </p:spTree>
    <p:extLst>
      <p:ext uri="{BB962C8B-B14F-4D97-AF65-F5344CB8AC3E}">
        <p14:creationId xmlns:p14="http://schemas.microsoft.com/office/powerpoint/2010/main" val="1429981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a:defRPr/>
            </a:pPr>
            <a:r>
              <a:rPr lang="en-US" dirty="0"/>
              <a:t>08-05 Electric Potential Energy: Potential Difference</a:t>
            </a:r>
          </a:p>
        </p:txBody>
      </p:sp>
      <p:sp>
        <p:nvSpPr>
          <p:cNvPr id="21507" name="Rectangle 3"/>
          <p:cNvSpPr>
            <a:spLocks noGrp="1" noChangeArrowheads="1"/>
          </p:cNvSpPr>
          <p:nvPr>
            <p:ph idx="1"/>
          </p:nvPr>
        </p:nvSpPr>
        <p:spPr/>
        <p:txBody>
          <a:bodyPr>
            <a:normAutofit fontScale="92500" lnSpcReduction="10000"/>
          </a:bodyPr>
          <a:lstStyle/>
          <a:p>
            <a:pPr eaLnBrk="1" hangingPunct="1">
              <a:defRPr/>
            </a:pPr>
            <a:r>
              <a:rPr lang="en-US" sz="2800" dirty="0"/>
              <a:t>Batteries</a:t>
            </a:r>
          </a:p>
          <a:p>
            <a:pPr lvl="1">
              <a:defRPr/>
            </a:pPr>
            <a:r>
              <a:rPr lang="en-US" sz="2800" dirty="0"/>
              <a:t>Even though it is the negative electrons that actually move, tradition says that we talk about moving positive charges</a:t>
            </a:r>
          </a:p>
          <a:p>
            <a:pPr lvl="1">
              <a:defRPr/>
            </a:pPr>
            <a:r>
              <a:rPr lang="en-US" sz="2800" dirty="0"/>
              <a:t>Positive charge repelled by positive terminal</a:t>
            </a:r>
          </a:p>
          <a:p>
            <a:pPr lvl="1">
              <a:defRPr/>
            </a:pPr>
            <a:r>
              <a:rPr lang="en-US" sz="2800" dirty="0"/>
              <a:t>Moves through light bulb and energy converted to heat</a:t>
            </a:r>
          </a:p>
          <a:p>
            <a:pPr lvl="1">
              <a:defRPr/>
            </a:pPr>
            <a:r>
              <a:rPr lang="en-US" sz="2800" dirty="0"/>
              <a:t>By the time the positive charge reaches the negative terminal, it has no potential energy left</a:t>
            </a:r>
          </a:p>
        </p:txBody>
      </p:sp>
    </p:spTree>
    <p:extLst>
      <p:ext uri="{BB962C8B-B14F-4D97-AF65-F5344CB8AC3E}">
        <p14:creationId xmlns:p14="http://schemas.microsoft.com/office/powerpoint/2010/main" val="31603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a:defRPr/>
            </a:pPr>
            <a:r>
              <a:rPr lang="en-US" dirty="0"/>
              <a:t>08-05 Electric Potential Energy: Potential Difference</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idx="1"/>
              </p:nvPr>
            </p:nvSpPr>
            <p:spPr/>
            <p:txBody>
              <a:bodyPr/>
              <a:lstStyle/>
              <a:p>
                <a:pPr eaLnBrk="1" hangingPunct="1">
                  <a:lnSpc>
                    <a:spcPct val="90000"/>
                  </a:lnSpc>
                  <a:defRPr/>
                </a:pPr>
                <a:r>
                  <a:rPr lang="en-US" dirty="0">
                    <a:latin typeface="+mn-lt"/>
                  </a:rPr>
                  <a:t>Volts and Energy</a:t>
                </a:r>
              </a:p>
              <a:p>
                <a:pPr lvl="1">
                  <a:lnSpc>
                    <a:spcPct val="90000"/>
                  </a:lnSpc>
                  <a:defRPr/>
                </a:pPr>
                <a14:m>
                  <m:oMath xmlns:m="http://schemas.openxmlformats.org/officeDocument/2006/math">
                    <m:r>
                      <a:rPr lang="en-US" i="1" dirty="0" smtClean="0">
                        <a:latin typeface="Cambria Math"/>
                      </a:rPr>
                      <m:t>𝑉</m:t>
                    </m:r>
                    <m:r>
                      <a:rPr lang="en-US" i="1" dirty="0" smtClean="0">
                        <a:latin typeface="Cambria Math"/>
                      </a:rPr>
                      <m:t>=</m:t>
                    </m:r>
                    <m:f>
                      <m:fPr>
                        <m:ctrlPr>
                          <a:rPr lang="en-US" i="1" dirty="0" smtClean="0">
                            <a:latin typeface="Cambria Math" panose="02040503050406030204" pitchFamily="18" charset="0"/>
                          </a:rPr>
                        </m:ctrlPr>
                      </m:fPr>
                      <m:num>
                        <m:r>
                          <a:rPr lang="en-US" i="1" dirty="0" smtClean="0">
                            <a:latin typeface="Cambria Math"/>
                          </a:rPr>
                          <m:t>𝐸𝑃𝐸</m:t>
                        </m:r>
                      </m:num>
                      <m:den>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den>
                    </m:f>
                  </m:oMath>
                </a14:m>
                <a:endParaRPr lang="en-US" dirty="0"/>
              </a:p>
              <a:p>
                <a:pPr lvl="1">
                  <a:lnSpc>
                    <a:spcPct val="90000"/>
                  </a:lnSpc>
                  <a:defRPr/>
                </a:pPr>
                <a14:m>
                  <m:oMath xmlns:m="http://schemas.openxmlformats.org/officeDocument/2006/math">
                    <m:r>
                      <a:rPr lang="en-US" i="1" dirty="0" smtClean="0">
                        <a:latin typeface="Cambria Math"/>
                      </a:rPr>
                      <m:t>𝐸𝑃𝐸</m:t>
                    </m:r>
                    <m:r>
                      <a:rPr lang="en-US" i="1" dirty="0" smtClean="0">
                        <a:latin typeface="Cambria Math"/>
                      </a:rPr>
                      <m:t>=</m:t>
                    </m:r>
                    <m:sSub>
                      <m:sSubPr>
                        <m:ctrlPr>
                          <a:rPr lang="en-US" b="0" i="1" dirty="0" smtClean="0">
                            <a:latin typeface="Cambria Math" panose="02040503050406030204" pitchFamily="18" charset="0"/>
                          </a:rPr>
                        </m:ctrlPr>
                      </m:sSubPr>
                      <m:e>
                        <m:r>
                          <a:rPr lang="en-US" i="1" dirty="0" smtClean="0">
                            <a:latin typeface="Cambria Math"/>
                          </a:rPr>
                          <m:t>𝑞</m:t>
                        </m:r>
                      </m:e>
                      <m:sub>
                        <m:r>
                          <a:rPr lang="en-US" b="0" i="1" dirty="0" smtClean="0">
                            <a:latin typeface="Cambria Math"/>
                          </a:rPr>
                          <m:t>0</m:t>
                        </m:r>
                      </m:sub>
                    </m:sSub>
                    <m:r>
                      <a:rPr lang="en-US" i="1" dirty="0" smtClean="0">
                        <a:latin typeface="Cambria Math"/>
                      </a:rPr>
                      <m:t>𝑉</m:t>
                    </m:r>
                  </m:oMath>
                </a14:m>
                <a:endParaRPr lang="en-US" dirty="0"/>
              </a:p>
              <a:p>
                <a:pPr lvl="1">
                  <a:lnSpc>
                    <a:spcPct val="90000"/>
                  </a:lnSpc>
                  <a:defRPr/>
                </a:pPr>
                <a:r>
                  <a:rPr lang="en-US" dirty="0"/>
                  <a:t>Use this when solving conservation of energy problems</a:t>
                </a:r>
              </a:p>
              <a:p>
                <a:pPr lvl="1">
                  <a:lnSpc>
                    <a:spcPct val="90000"/>
                  </a:lnSpc>
                  <a:defRPr/>
                </a:pPr>
                <a:endParaRPr lang="en-US" dirty="0"/>
              </a:p>
              <a:p>
                <a:pPr lvl="1">
                  <a:lnSpc>
                    <a:spcPct val="90000"/>
                  </a:lnSpc>
                  <a:defRPr/>
                </a:pPr>
                <a:r>
                  <a:rPr lang="en-US" dirty="0"/>
                  <a:t>Unit for small energy is electron volts (</a:t>
                </a:r>
                <a:r>
                  <a:rPr lang="en-US" dirty="0" err="1"/>
                  <a:t>eV</a:t>
                </a:r>
                <a:r>
                  <a:rPr lang="en-US" dirty="0"/>
                  <a:t>)</a:t>
                </a:r>
              </a:p>
              <a:p>
                <a:pPr lvl="2">
                  <a:lnSpc>
                    <a:spcPct val="90000"/>
                  </a:lnSpc>
                  <a:defRPr/>
                </a:pPr>
                <a14:m>
                  <m:oMath xmlns:m="http://schemas.openxmlformats.org/officeDocument/2006/math">
                    <m:r>
                      <a:rPr lang="en-US" i="1" dirty="0" smtClean="0">
                        <a:latin typeface="Cambria Math"/>
                      </a:rPr>
                      <m:t>𝑒𝑉</m:t>
                    </m:r>
                    <m:r>
                      <a:rPr lang="en-US" i="1" dirty="0" smtClean="0">
                        <a:latin typeface="Cambria Math"/>
                      </a:rPr>
                      <m:t>=</m:t>
                    </m:r>
                    <m:d>
                      <m:dPr>
                        <m:ctrlPr>
                          <a:rPr lang="en-US" i="1" dirty="0" smtClean="0">
                            <a:latin typeface="Cambria Math" panose="02040503050406030204" pitchFamily="18" charset="0"/>
                          </a:rPr>
                        </m:ctrlPr>
                      </m:dPr>
                      <m:e>
                        <m:r>
                          <a:rPr lang="en-US" i="1" dirty="0" smtClean="0">
                            <a:latin typeface="Cambria Math"/>
                          </a:rPr>
                          <m:t>1.60</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i="1" dirty="0" smtClean="0">
                            <a:latin typeface="Cambria Math"/>
                          </a:rPr>
                          <m:t> </m:t>
                        </m:r>
                        <m:r>
                          <a:rPr lang="en-US" i="1" dirty="0" smtClean="0">
                            <a:latin typeface="Cambria Math"/>
                          </a:rPr>
                          <m:t>𝐶</m:t>
                        </m:r>
                      </m:e>
                    </m:d>
                    <m:d>
                      <m:dPr>
                        <m:ctrlPr>
                          <a:rPr lang="en-US" i="1" dirty="0" smtClean="0">
                            <a:latin typeface="Cambria Math" panose="02040503050406030204" pitchFamily="18" charset="0"/>
                          </a:rPr>
                        </m:ctrlPr>
                      </m:dPr>
                      <m:e>
                        <m:r>
                          <a:rPr lang="en-US" i="1" dirty="0" smtClean="0">
                            <a:latin typeface="Cambria Math"/>
                          </a:rPr>
                          <m:t>1 </m:t>
                        </m:r>
                        <m:r>
                          <a:rPr lang="en-US" i="1" dirty="0" smtClean="0">
                            <a:latin typeface="Cambria Math"/>
                          </a:rPr>
                          <m:t>𝑉</m:t>
                        </m:r>
                      </m:e>
                    </m:d>
                    <m:r>
                      <a:rPr lang="en-US" i="1" dirty="0" smtClean="0">
                        <a:latin typeface="Cambria Math"/>
                      </a:rPr>
                      <m:t>=1.6</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i="1" dirty="0" smtClean="0">
                        <a:latin typeface="Cambria Math"/>
                      </a:rPr>
                      <m:t> </m:t>
                    </m:r>
                    <m:r>
                      <a:rPr lang="en-US" i="1" dirty="0" smtClean="0">
                        <a:latin typeface="Cambria Math"/>
                      </a:rPr>
                      <m:t>𝐽</m:t>
                    </m:r>
                  </m:oMath>
                </a14:m>
                <a:endParaRPr lang="en-US" dirty="0"/>
              </a:p>
            </p:txBody>
          </p:sp>
        </mc:Choice>
        <mc:Fallback xmlns="">
          <p:sp>
            <p:nvSpPr>
              <p:cNvPr id="22531" name="Rectangle 3"/>
              <p:cNvSpPr>
                <a:spLocks noGrp="1" noRot="1" noChangeAspect="1" noMove="1" noResize="1" noEditPoints="1" noAdjustHandles="1" noChangeArrowheads="1" noChangeShapeType="1" noTextEdit="1"/>
              </p:cNvSpPr>
              <p:nvPr>
                <p:ph idx="1"/>
              </p:nvPr>
            </p:nvSpPr>
            <p:spPr>
              <a:blipFill rotWithShape="1">
                <a:blip r:embed="rId3"/>
                <a:stretch>
                  <a:fillRect l="-867" t="-2265"/>
                </a:stretch>
              </a:blipFill>
            </p:spPr>
            <p:txBody>
              <a:bodyPr/>
              <a:lstStyle/>
              <a:p>
                <a:r>
                  <a:rPr lang="en-US">
                    <a:noFill/>
                  </a:rPr>
                  <a:t> </a:t>
                </a:r>
              </a:p>
            </p:txBody>
          </p:sp>
        </mc:Fallback>
      </mc:AlternateContent>
    </p:spTree>
    <p:extLst>
      <p:ext uri="{BB962C8B-B14F-4D97-AF65-F5344CB8AC3E}">
        <p14:creationId xmlns:p14="http://schemas.microsoft.com/office/powerpoint/2010/main" val="270163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Storm-01-j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p:txBody>
          <a:bodyPr>
            <a:normAutofit fontScale="90000"/>
          </a:bodyPr>
          <a:lstStyle/>
          <a:p>
            <a:pPr>
              <a:defRPr/>
            </a:pPr>
            <a:r>
              <a:rPr lang="en-US" dirty="0"/>
              <a:t>08-05 Electric Potential Energy: Potential Difference</a:t>
            </a:r>
          </a:p>
        </p:txBody>
      </p:sp>
      <p:sp>
        <p:nvSpPr>
          <p:cNvPr id="27651" name="Rectangle 3"/>
          <p:cNvSpPr>
            <a:spLocks noGrp="1" noChangeArrowheads="1"/>
          </p:cNvSpPr>
          <p:nvPr>
            <p:ph sz="half" idx="1"/>
          </p:nvPr>
        </p:nvSpPr>
        <p:spPr/>
        <p:txBody>
          <a:bodyPr>
            <a:normAutofit fontScale="92500" lnSpcReduction="10000"/>
          </a:bodyPr>
          <a:lstStyle/>
          <a:p>
            <a:pPr eaLnBrk="1" hangingPunct="1">
              <a:defRPr/>
            </a:pP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10000"/>
              </a:bodyPr>
              <a:lstStyle/>
              <a:p>
                <a:pPr>
                  <a:defRPr/>
                </a:pPr>
                <a:r>
                  <a:rPr lang="en-US" dirty="0"/>
                  <a:t>When lightning strikes, the potential difference can be ten million volts between the cloud and ground.  If an electron is at rest and then is accelerated from the ground to the cloud, how fast will it be moving when it hits the cloud 0.5 km away (ignore relativity effects)?</a:t>
                </a:r>
              </a:p>
              <a:p>
                <a:pPr>
                  <a:defRPr/>
                </a:pPr>
                <a14:m>
                  <m:oMath xmlns:m="http://schemas.openxmlformats.org/officeDocument/2006/math">
                    <m:r>
                      <a:rPr lang="en-US" i="1" dirty="0" smtClean="0">
                        <a:latin typeface="Cambria Math"/>
                      </a:rPr>
                      <m:t>𝑣</m:t>
                    </m:r>
                    <m:r>
                      <a:rPr lang="en-US" i="1" dirty="0" smtClean="0">
                        <a:latin typeface="Cambria Math"/>
                      </a:rPr>
                      <m:t>=1.87×</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9</m:t>
                        </m:r>
                      </m:sup>
                    </m:sSup>
                    <m:r>
                      <a:rPr lang="en-US" i="1" dirty="0">
                        <a:latin typeface="Cambria Math"/>
                      </a:rPr>
                      <m:t> </m:t>
                    </m:r>
                    <m:r>
                      <a:rPr lang="en-US" i="1" dirty="0" smtClean="0">
                        <a:latin typeface="Cambria Math"/>
                      </a:rPr>
                      <m:t>𝑚</m:t>
                    </m:r>
                    <m:r>
                      <a:rPr lang="en-US" i="1" dirty="0" smtClean="0">
                        <a:latin typeface="Cambria Math"/>
                      </a:rPr>
                      <m:t>/</m:t>
                    </m:r>
                    <m:r>
                      <a:rPr lang="en-US" i="1" dirty="0" smtClean="0">
                        <a:latin typeface="Cambria Math"/>
                      </a:rPr>
                      <m:t>𝑠</m:t>
                    </m:r>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rotWithShape="1">
                <a:blip r:embed="rId4"/>
                <a:stretch>
                  <a:fillRect l="-1628" t="-971" r="-1900"/>
                </a:stretch>
              </a:blipFill>
            </p:spPr>
            <p:txBody>
              <a:bodyPr/>
              <a:lstStyle/>
              <a:p>
                <a:r>
                  <a:rPr lang="en-US">
                    <a:noFill/>
                  </a:rPr>
                  <a:t> </a:t>
                </a:r>
              </a:p>
            </p:txBody>
          </p:sp>
        </mc:Fallback>
      </mc:AlternateContent>
    </p:spTree>
    <p:extLst>
      <p:ext uri="{BB962C8B-B14F-4D97-AF65-F5344CB8AC3E}">
        <p14:creationId xmlns:p14="http://schemas.microsoft.com/office/powerpoint/2010/main" val="3789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a:t>08-05 Homework</a:t>
            </a:r>
          </a:p>
        </p:txBody>
      </p:sp>
      <p:sp>
        <p:nvSpPr>
          <p:cNvPr id="24579" name="Rectangle 3"/>
          <p:cNvSpPr>
            <a:spLocks noGrp="1" noChangeArrowheads="1"/>
          </p:cNvSpPr>
          <p:nvPr>
            <p:ph sz="half" idx="1"/>
          </p:nvPr>
        </p:nvSpPr>
        <p:spPr/>
        <p:txBody>
          <a:bodyPr>
            <a:normAutofit/>
          </a:bodyPr>
          <a:lstStyle/>
          <a:p>
            <a:pPr eaLnBrk="1" hangingPunct="1">
              <a:defRPr/>
            </a:pPr>
            <a:r>
              <a:rPr lang="en-US" sz="2800" dirty="0"/>
              <a:t>Try these potential puzzling problems</a:t>
            </a:r>
          </a:p>
          <a:p>
            <a:pPr>
              <a:defRPr/>
            </a:pPr>
            <a:endParaRPr lang="en-US" sz="2800" dirty="0"/>
          </a:p>
          <a:p>
            <a:pPr>
              <a:defRPr/>
            </a:pPr>
            <a:r>
              <a:rPr lang="en-US" sz="2800" dirty="0"/>
              <a:t>Read 19.2</a:t>
            </a:r>
          </a:p>
          <a:p>
            <a:pPr>
              <a:defRPr/>
            </a:pPr>
            <a:endParaRPr lang="en-US" sz="2800" dirty="0"/>
          </a:p>
        </p:txBody>
      </p:sp>
      <p:sp>
        <p:nvSpPr>
          <p:cNvPr id="2" name="Content Placeholder 1"/>
          <p:cNvSpPr>
            <a:spLocks noGrp="1"/>
          </p:cNvSpPr>
          <p:nvPr>
            <p:ph sz="half" idx="2"/>
          </p:nvPr>
        </p:nvSpPr>
        <p:spPr/>
        <p:txBody>
          <a:bodyPr>
            <a:normAutofit/>
          </a:bodyPr>
          <a:lstStyle/>
          <a:p>
            <a:pPr>
              <a:defRPr/>
            </a:pPr>
            <a:endParaRPr lang="en-US" dirty="0"/>
          </a:p>
        </p:txBody>
      </p:sp>
    </p:spTree>
    <p:extLst>
      <p:ext uri="{BB962C8B-B14F-4D97-AF65-F5344CB8AC3E}">
        <p14:creationId xmlns:p14="http://schemas.microsoft.com/office/powerpoint/2010/main" val="2327388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2C6E-0931-4569-B16F-366219F917A0}"/>
              </a:ext>
            </a:extLst>
          </p:cNvPr>
          <p:cNvSpPr>
            <a:spLocks noGrp="1"/>
          </p:cNvSpPr>
          <p:nvPr>
            <p:ph type="title"/>
          </p:nvPr>
        </p:nvSpPr>
        <p:spPr/>
        <p:txBody>
          <a:bodyPr>
            <a:normAutofit fontScale="90000"/>
          </a:bodyPr>
          <a:lstStyle/>
          <a:p>
            <a:r>
              <a:rPr lang="en-US" dirty="0"/>
              <a:t>08-06 Electric Potential in a Uniform Electric Field</a:t>
            </a:r>
          </a:p>
        </p:txBody>
      </p:sp>
      <p:sp>
        <p:nvSpPr>
          <p:cNvPr id="3" name="Text Placeholder 2">
            <a:extLst>
              <a:ext uri="{FF2B5EF4-FFF2-40B4-BE49-F238E27FC236}">
                <a16:creationId xmlns:a16="http://schemas.microsoft.com/office/drawing/2014/main" id="{11639E52-ADB5-47F0-A9AC-2092801DC92D}"/>
              </a:ext>
            </a:extLst>
          </p:cNvPr>
          <p:cNvSpPr>
            <a:spLocks noGrp="1"/>
          </p:cNvSpPr>
          <p:nvPr>
            <p:ph type="body" idx="1"/>
          </p:nvPr>
        </p:nvSpPr>
        <p:spPr/>
        <p:txBody>
          <a:bodyPr/>
          <a:lstStyle/>
          <a:p>
            <a:r>
              <a:rPr lang="en-US" dirty="0"/>
              <a:t>In this lesson you will…</a:t>
            </a:r>
          </a:p>
          <a:p>
            <a:r>
              <a:rPr lang="en-US" dirty="0"/>
              <a:t>• Describe the relationship between voltage and electric field.</a:t>
            </a:r>
          </a:p>
          <a:p>
            <a:r>
              <a:rPr lang="en-US" dirty="0"/>
              <a:t>• Derive an expression for the electric potential and electric field.</a:t>
            </a:r>
          </a:p>
          <a:p>
            <a:r>
              <a:rPr lang="en-US" dirty="0"/>
              <a:t>• Calculate electric field strength given distance and voltage.</a:t>
            </a:r>
          </a:p>
        </p:txBody>
      </p:sp>
    </p:spTree>
    <p:extLst>
      <p:ext uri="{BB962C8B-B14F-4D97-AF65-F5344CB8AC3E}">
        <p14:creationId xmlns:p14="http://schemas.microsoft.com/office/powerpoint/2010/main" val="2569692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08-06 Electric Potential in a Uniform Electric Field</a:t>
            </a:r>
          </a:p>
        </p:txBody>
      </p:sp>
      <p:sp>
        <p:nvSpPr>
          <p:cNvPr id="3" name="Content Placeholder 2"/>
          <p:cNvSpPr>
            <a:spLocks noGrp="1"/>
          </p:cNvSpPr>
          <p:nvPr>
            <p:ph sz="half" idx="1"/>
          </p:nvPr>
        </p:nvSpPr>
        <p:spPr/>
        <p:txBody>
          <a:bodyPr>
            <a:normAutofit/>
          </a:bodyPr>
          <a:lstStyle/>
          <a:p>
            <a:r>
              <a:rPr lang="en-US" dirty="0"/>
              <a:t>Both electric field and electric potential can be used to describe charges</a:t>
            </a:r>
          </a:p>
          <a:p>
            <a:r>
              <a:rPr lang="en-US" i="1" dirty="0"/>
              <a:t>E</a:t>
            </a:r>
          </a:p>
          <a:p>
            <a:pPr lvl="1"/>
            <a:r>
              <a:rPr lang="en-US" dirty="0"/>
              <a:t>deals with force</a:t>
            </a:r>
          </a:p>
          <a:p>
            <a:pPr lvl="1"/>
            <a:r>
              <a:rPr lang="en-US" dirty="0"/>
              <a:t>vector</a:t>
            </a:r>
          </a:p>
        </p:txBody>
      </p:sp>
      <p:sp>
        <p:nvSpPr>
          <p:cNvPr id="4" name="Content Placeholder 3"/>
          <p:cNvSpPr>
            <a:spLocks noGrp="1"/>
          </p:cNvSpPr>
          <p:nvPr>
            <p:ph sz="half" idx="2"/>
          </p:nvPr>
        </p:nvSpPr>
        <p:spPr/>
        <p:txBody>
          <a:bodyPr>
            <a:normAutofit/>
          </a:bodyPr>
          <a:lstStyle/>
          <a:p>
            <a:r>
              <a:rPr lang="en-US" i="1" dirty="0"/>
              <a:t>V</a:t>
            </a:r>
            <a:r>
              <a:rPr lang="en-US" dirty="0"/>
              <a:t> </a:t>
            </a:r>
          </a:p>
          <a:p>
            <a:pPr lvl="1"/>
            <a:r>
              <a:rPr lang="en-US" dirty="0"/>
              <a:t>deals with energy</a:t>
            </a:r>
          </a:p>
          <a:p>
            <a:pPr lvl="1"/>
            <a:r>
              <a:rPr lang="en-US" dirty="0"/>
              <a:t>scalar</a:t>
            </a:r>
          </a:p>
          <a:p>
            <a:endParaRPr lang="en-US" dirty="0"/>
          </a:p>
        </p:txBody>
      </p:sp>
    </p:spTree>
    <p:extLst>
      <p:ext uri="{BB962C8B-B14F-4D97-AF65-F5344CB8AC3E}">
        <p14:creationId xmlns:p14="http://schemas.microsoft.com/office/powerpoint/2010/main" val="41514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Autofit/>
          </a:bodyPr>
          <a:lstStyle/>
          <a:p>
            <a:pPr>
              <a:defRPr/>
            </a:pPr>
            <a:r>
              <a:rPr lang="en-US" sz="3200" dirty="0"/>
              <a:t>08-01 Static Electric Charge and Conductors</a:t>
            </a:r>
          </a:p>
        </p:txBody>
      </p:sp>
      <mc:AlternateContent xmlns:mc="http://schemas.openxmlformats.org/markup-compatibility/2006" xmlns:a14="http://schemas.microsoft.com/office/drawing/2010/main">
        <mc:Choice Requires="a14">
          <p:sp>
            <p:nvSpPr>
              <p:cNvPr id="82947" name="Rectangle 3"/>
              <p:cNvSpPr>
                <a:spLocks noGrp="1" noChangeArrowheads="1"/>
              </p:cNvSpPr>
              <p:nvPr>
                <p:ph idx="1"/>
              </p:nvPr>
            </p:nvSpPr>
            <p:spPr/>
            <p:txBody>
              <a:bodyPr/>
              <a:lstStyle/>
              <a:p>
                <a:pPr eaLnBrk="1" hangingPunct="1">
                  <a:defRPr/>
                </a:pPr>
                <a:r>
                  <a:rPr lang="en-US" dirty="0"/>
                  <a:t>How many electrons does it take to make a charge of </a:t>
                </a:r>
                <a:br>
                  <a:rPr lang="en-US" dirty="0"/>
                </a:br>
                <a14:m>
                  <m:oMath xmlns:m="http://schemas.openxmlformats.org/officeDocument/2006/math">
                    <m:r>
                      <a:rPr lang="en-US" i="1" dirty="0" smtClean="0">
                        <a:latin typeface="Cambria Math"/>
                      </a:rPr>
                      <m:t>−4</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−6</m:t>
                        </m:r>
                      </m:sup>
                    </m:sSup>
                    <m:r>
                      <a:rPr lang="en-US" b="0" i="1" dirty="0" smtClean="0">
                        <a:latin typeface="Cambria Math"/>
                      </a:rPr>
                      <m:t> </m:t>
                    </m:r>
                    <m:r>
                      <a:rPr lang="en-US" i="1" dirty="0" smtClean="0">
                        <a:latin typeface="Cambria Math"/>
                      </a:rPr>
                      <m:t>𝐶</m:t>
                    </m:r>
                  </m:oMath>
                </a14:m>
                <a:r>
                  <a:rPr lang="en-US" dirty="0"/>
                  <a:t>?  What is their mass (m</a:t>
                </a:r>
                <a:r>
                  <a:rPr lang="en-US" baseline="-25000" dirty="0"/>
                  <a:t>e</a:t>
                </a:r>
                <a:r>
                  <a:rPr lang="en-US" dirty="0"/>
                  <a:t> = </a:t>
                </a:r>
                <a14:m>
                  <m:oMath xmlns:m="http://schemas.openxmlformats.org/officeDocument/2006/math">
                    <m:r>
                      <a:rPr lang="en-US" i="1" dirty="0" smtClean="0">
                        <a:latin typeface="Cambria Math"/>
                      </a:rPr>
                      <m:t>9.11</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−31</m:t>
                        </m:r>
                      </m:sup>
                    </m:sSup>
                    <m:r>
                      <a:rPr lang="en-US" b="0" i="1" dirty="0" smtClean="0">
                        <a:latin typeface="Cambria Math"/>
                      </a:rPr>
                      <m:t> </m:t>
                    </m:r>
                    <m:r>
                      <a:rPr lang="en-US" i="1" dirty="0" smtClean="0">
                        <a:latin typeface="Cambria Math"/>
                      </a:rPr>
                      <m:t>𝑘𝑔</m:t>
                    </m:r>
                  </m:oMath>
                </a14:m>
                <a:r>
                  <a:rPr lang="en-US" dirty="0"/>
                  <a:t>)?</a:t>
                </a:r>
              </a:p>
              <a:p>
                <a:pPr eaLnBrk="1" hangingPunct="1">
                  <a:defRPr/>
                </a:pPr>
                <a:endParaRPr lang="en-US" dirty="0"/>
              </a:p>
              <a:p>
                <a:pPr eaLnBrk="1" hangingPunct="1">
                  <a:defRPr/>
                </a:pPr>
                <a:r>
                  <a:rPr lang="en-US" dirty="0"/>
                  <a:t>N = </a:t>
                </a:r>
                <a14:m>
                  <m:oMath xmlns:m="http://schemas.openxmlformats.org/officeDocument/2006/math">
                    <m:r>
                      <a:rPr lang="en-US" i="1" dirty="0" smtClean="0">
                        <a:latin typeface="Cambria Math"/>
                      </a:rPr>
                      <m:t>2.5</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13</m:t>
                        </m:r>
                      </m:sup>
                    </m:sSup>
                    <m:r>
                      <a:rPr lang="en-US" i="1" dirty="0" smtClean="0">
                        <a:latin typeface="Cambria Math"/>
                      </a:rPr>
                      <m:t> </m:t>
                    </m:r>
                  </m:oMath>
                </a14:m>
                <a:r>
                  <a:rPr lang="en-US" dirty="0"/>
                  <a:t>electrons (a lot)</a:t>
                </a:r>
              </a:p>
              <a:p>
                <a:pPr eaLnBrk="1" hangingPunct="1">
                  <a:defRPr/>
                </a:pPr>
                <a:r>
                  <a:rPr lang="en-US" dirty="0">
                    <a:sym typeface="Wingdings" pitchFamily="2" charset="2"/>
                  </a:rPr>
                  <a:t>m = </a:t>
                </a:r>
                <a14:m>
                  <m:oMath xmlns:m="http://schemas.openxmlformats.org/officeDocument/2006/math">
                    <m:r>
                      <a:rPr lang="en-US" i="1" dirty="0" smtClean="0">
                        <a:latin typeface="Cambria Math"/>
                        <a:sym typeface="Wingdings" pitchFamily="2" charset="2"/>
                      </a:rPr>
                      <m:t>2.28</m:t>
                    </m:r>
                    <m:r>
                      <a:rPr lang="en-US" b="0" i="1" dirty="0" smtClean="0">
                        <a:latin typeface="Cambria Math"/>
                        <a:sym typeface="Wingdings" pitchFamily="2" charset="2"/>
                      </a:rPr>
                      <m:t>×</m:t>
                    </m:r>
                    <m:sSup>
                      <m:sSupPr>
                        <m:ctrlPr>
                          <a:rPr lang="en-US" b="0" i="1" dirty="0" smtClean="0">
                            <a:latin typeface="Cambria Math" panose="02040503050406030204" pitchFamily="18" charset="0"/>
                            <a:sym typeface="Wingdings" pitchFamily="2" charset="2"/>
                          </a:rPr>
                        </m:ctrlPr>
                      </m:sSupPr>
                      <m:e>
                        <m:r>
                          <a:rPr lang="en-US" i="1" dirty="0" smtClean="0">
                            <a:latin typeface="Cambria Math"/>
                            <a:sym typeface="Wingdings" pitchFamily="2" charset="2"/>
                          </a:rPr>
                          <m:t>10</m:t>
                        </m:r>
                      </m:e>
                      <m:sup>
                        <m:r>
                          <a:rPr lang="en-US" b="0" i="1" dirty="0" smtClean="0">
                            <a:latin typeface="Cambria Math"/>
                            <a:sym typeface="Wingdings" pitchFamily="2" charset="2"/>
                          </a:rPr>
                          <m:t>−17</m:t>
                        </m:r>
                      </m:sup>
                    </m:sSup>
                    <m:r>
                      <a:rPr lang="en-US" i="1" dirty="0" smtClean="0">
                        <a:latin typeface="Cambria Math"/>
                        <a:sym typeface="Wingdings" pitchFamily="2" charset="2"/>
                      </a:rPr>
                      <m:t> </m:t>
                    </m:r>
                  </m:oMath>
                </a14:m>
                <a:r>
                  <a:rPr lang="en-US" dirty="0">
                    <a:sym typeface="Wingdings" pitchFamily="2" charset="2"/>
                  </a:rPr>
                  <a:t>kg (very small)</a:t>
                </a:r>
              </a:p>
            </p:txBody>
          </p:sp>
        </mc:Choice>
        <mc:Fallback xmlns="">
          <p:sp>
            <p:nvSpPr>
              <p:cNvPr id="82947" name="Rectangle 3"/>
              <p:cNvSpPr>
                <a:spLocks noGrp="1" noRot="1" noChangeAspect="1" noMove="1" noResize="1" noEditPoints="1" noAdjustHandles="1" noChangeArrowheads="1" noChangeShapeType="1" noTextEdit="1"/>
              </p:cNvSpPr>
              <p:nvPr>
                <p:ph idx="1"/>
              </p:nvPr>
            </p:nvSpPr>
            <p:spPr>
              <a:blipFill rotWithShape="1">
                <a:blip r:embed="rId3"/>
                <a:stretch>
                  <a:fillRect l="-867" t="-12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08-06 Electric Potential in a Uniform Electric Field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200150"/>
                <a:ext cx="9144000" cy="3634740"/>
              </a:xfrm>
            </p:spPr>
            <p:txBody>
              <a:bodyPr>
                <a:normAutofit fontScale="85000" lnSpcReduction="20000"/>
              </a:bodyPr>
              <a:lstStyle/>
              <a:p>
                <a:r>
                  <a:rPr lang="en-US" dirty="0"/>
                  <a:t>Uniform Electric Field</a:t>
                </a:r>
              </a:p>
              <a:p>
                <a14:m>
                  <m:oMath xmlns:m="http://schemas.openxmlformats.org/officeDocument/2006/math">
                    <m:r>
                      <a:rPr lang="en-US" b="0" i="1" smtClean="0">
                        <a:latin typeface="Cambria Math"/>
                      </a:rPr>
                      <m:t>𝑊</m:t>
                    </m:r>
                    <m:r>
                      <a:rPr lang="en-US" b="0" i="1" smtClean="0">
                        <a:latin typeface="Cambria Math"/>
                      </a:rPr>
                      <m:t>=−</m:t>
                    </m:r>
                    <m:r>
                      <m:rPr>
                        <m:sty m:val="p"/>
                      </m:rPr>
                      <a:rPr lang="en-US" b="0" i="0" smtClean="0">
                        <a:latin typeface="Cambria Math"/>
                      </a:rPr>
                      <m:t>Δ</m:t>
                    </m:r>
                    <m:r>
                      <a:rPr lang="en-US" b="0" i="1" smtClean="0">
                        <a:latin typeface="Cambria Math"/>
                      </a:rPr>
                      <m:t>𝑃𝐸</m:t>
                    </m:r>
                    <m:r>
                      <a:rPr lang="en-US" b="0" i="1" smtClean="0">
                        <a:latin typeface="Cambria Math"/>
                      </a:rPr>
                      <m:t>=−</m:t>
                    </m:r>
                    <m:r>
                      <a:rPr lang="en-US" b="0" i="1" smtClean="0">
                        <a:latin typeface="Cambria Math"/>
                      </a:rPr>
                      <m:t>𝑞</m:t>
                    </m:r>
                    <m:r>
                      <m:rPr>
                        <m:sty m:val="p"/>
                      </m:rPr>
                      <a:rPr lang="en-US" b="0" i="0" smtClean="0">
                        <a:latin typeface="Cambria Math"/>
                      </a:rPr>
                      <m:t>Δ</m:t>
                    </m:r>
                    <m:r>
                      <a:rPr lang="en-US" b="0" i="1" smtClean="0">
                        <a:latin typeface="Cambria Math"/>
                      </a:rPr>
                      <m:t>𝑉</m:t>
                    </m:r>
                  </m:oMath>
                </a14:m>
                <a:endParaRPr lang="en-US" b="0" dirty="0"/>
              </a:p>
              <a:p>
                <a14:m>
                  <m:oMath xmlns:m="http://schemas.openxmlformats.org/officeDocument/2006/math">
                    <m:r>
                      <a:rPr lang="en-US" b="0" i="1" smtClean="0">
                        <a:latin typeface="Cambria Math"/>
                      </a:rPr>
                      <m:t>−</m:t>
                    </m:r>
                    <m:r>
                      <m:rPr>
                        <m:sty m:val="p"/>
                      </m:rPr>
                      <a:rPr lang="en-US" b="0" i="0" smtClean="0">
                        <a:latin typeface="Cambria Math"/>
                      </a:rPr>
                      <m:t>Δ</m:t>
                    </m:r>
                    <m:r>
                      <a:rPr lang="en-US" b="0" i="1" smtClean="0">
                        <a:latin typeface="Cambria Math"/>
                      </a:rPr>
                      <m:t>𝑉</m:t>
                    </m:r>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𝐵</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m:t>
                            </m:r>
                          </m:sub>
                        </m:sSub>
                      </m:e>
                    </m:d>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𝐵</m:t>
                            </m:r>
                          </m:sub>
                        </m:sSub>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oMath>
                </a14:m>
                <a:endParaRPr lang="en-US" dirty="0"/>
              </a:p>
              <a:p>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𝑞</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oMath>
                </a14:m>
                <a:endParaRPr lang="en-US" b="0" dirty="0"/>
              </a:p>
              <a:p>
                <a14:m>
                  <m:oMath xmlns:m="http://schemas.openxmlformats.org/officeDocument/2006/math">
                    <m:r>
                      <a:rPr lang="en-US" b="0" i="1" smtClean="0">
                        <a:latin typeface="Cambria Math"/>
                      </a:rPr>
                      <m:t>𝑊</m:t>
                    </m:r>
                    <m:r>
                      <a:rPr lang="en-US" b="0" i="1" smtClean="0">
                        <a:latin typeface="Cambria Math"/>
                      </a:rPr>
                      <m:t>=</m:t>
                    </m:r>
                    <m:r>
                      <a:rPr lang="en-US" b="0" i="1" smtClean="0">
                        <a:latin typeface="Cambria Math"/>
                      </a:rPr>
                      <m:t>𝐹𝑑</m:t>
                    </m:r>
                  </m:oMath>
                </a14:m>
                <a:endParaRPr lang="en-US" b="0" dirty="0"/>
              </a:p>
              <a:p>
                <a14:m>
                  <m:oMath xmlns:m="http://schemas.openxmlformats.org/officeDocument/2006/math">
                    <m:r>
                      <a:rPr lang="en-US" b="0" i="1" smtClean="0">
                        <a:latin typeface="Cambria Math"/>
                      </a:rPr>
                      <m:t>𝐹𝑑</m:t>
                    </m:r>
                    <m:r>
                      <a:rPr lang="en-US" b="0" i="1" smtClean="0">
                        <a:latin typeface="Cambria Math"/>
                      </a:rPr>
                      <m:t>=</m:t>
                    </m:r>
                    <m:r>
                      <a:rPr lang="en-US" b="0" i="1" smtClean="0">
                        <a:latin typeface="Cambria Math"/>
                      </a:rPr>
                      <m:t>𝑞</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oMath>
                </a14:m>
                <a:endParaRPr lang="en-US" b="0" dirty="0"/>
              </a:p>
              <a:p>
                <a14:m>
                  <m:oMath xmlns:m="http://schemas.openxmlformats.org/officeDocument/2006/math">
                    <m:r>
                      <a:rPr lang="en-US" i="1" dirty="0" smtClean="0">
                        <a:latin typeface="Cambria Math"/>
                      </a:rPr>
                      <m:t>𝐹</m:t>
                    </m:r>
                    <m:r>
                      <a:rPr lang="en-US" i="1" dirty="0" smtClean="0">
                        <a:latin typeface="Cambria Math"/>
                      </a:rPr>
                      <m:t>=</m:t>
                    </m:r>
                    <m:r>
                      <a:rPr lang="en-US" i="1" dirty="0" err="1" smtClean="0">
                        <a:latin typeface="Cambria Math"/>
                      </a:rPr>
                      <m:t>𝑞𝐸</m:t>
                    </m:r>
                  </m:oMath>
                </a14:m>
                <a:endParaRPr lang="en-US" dirty="0"/>
              </a:p>
              <a:p>
                <a14:m>
                  <m:oMath xmlns:m="http://schemas.openxmlformats.org/officeDocument/2006/math">
                    <m:r>
                      <a:rPr lang="en-US" b="0" i="1" smtClean="0">
                        <a:latin typeface="Cambria Math"/>
                      </a:rPr>
                      <m:t>𝑞𝐸𝑑</m:t>
                    </m:r>
                    <m:r>
                      <a:rPr lang="en-US" b="0" i="1" smtClean="0">
                        <a:latin typeface="Cambria Math"/>
                      </a:rPr>
                      <m:t>=</m:t>
                    </m:r>
                    <m:r>
                      <a:rPr lang="en-US" b="0" i="1" smtClean="0">
                        <a:latin typeface="Cambria Math"/>
                      </a:rPr>
                      <m:t>𝑞</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𝐴𝐵</m:t>
                        </m:r>
                      </m:sub>
                    </m:sSub>
                  </m:oMath>
                </a14:m>
                <a:endParaRPr lang="en-US" b="0" dirty="0"/>
              </a:p>
              <a:p>
                <a14:m>
                  <m:oMath xmlns:m="http://schemas.openxmlformats.org/officeDocument/2006/math">
                    <m:sSub>
                      <m:sSubPr>
                        <m:ctrlPr>
                          <a:rPr lang="en-US" sz="3800" b="0" i="1" smtClean="0">
                            <a:latin typeface="Cambria Math" panose="02040503050406030204" pitchFamily="18" charset="0"/>
                          </a:rPr>
                        </m:ctrlPr>
                      </m:sSubPr>
                      <m:e>
                        <m:r>
                          <a:rPr lang="en-US" sz="3800" b="0" i="1" smtClean="0">
                            <a:latin typeface="Cambria Math"/>
                          </a:rPr>
                          <m:t>𝑉</m:t>
                        </m:r>
                      </m:e>
                      <m:sub>
                        <m:r>
                          <a:rPr lang="en-US" sz="3800" b="0" i="1" smtClean="0">
                            <a:latin typeface="Cambria Math"/>
                          </a:rPr>
                          <m:t>𝐴𝐵</m:t>
                        </m:r>
                      </m:sub>
                    </m:sSub>
                    <m:r>
                      <a:rPr lang="en-US" sz="3800" b="0" i="1" smtClean="0">
                        <a:latin typeface="Cambria Math"/>
                      </a:rPr>
                      <m:t>=</m:t>
                    </m:r>
                    <m:r>
                      <a:rPr lang="en-US" sz="3800" b="0" i="1" smtClean="0">
                        <a:latin typeface="Cambria Math"/>
                      </a:rPr>
                      <m:t>𝐸𝑑</m:t>
                    </m:r>
                  </m:oMath>
                </a14:m>
                <a:r>
                  <a:rPr lang="en-US" sz="3800" dirty="0"/>
                  <a:t> or </a:t>
                </a:r>
                <a14:m>
                  <m:oMath xmlns:m="http://schemas.openxmlformats.org/officeDocument/2006/math">
                    <m:r>
                      <a:rPr lang="en-US" sz="3800" b="0" i="1" smtClean="0">
                        <a:latin typeface="Cambria Math"/>
                      </a:rPr>
                      <m:t>𝐸</m:t>
                    </m:r>
                    <m:r>
                      <a:rPr lang="en-US" sz="3800" b="0" i="1" smtClean="0">
                        <a:latin typeface="Cambria Math"/>
                      </a:rPr>
                      <m:t>=</m:t>
                    </m:r>
                    <m:f>
                      <m:fPr>
                        <m:ctrlPr>
                          <a:rPr lang="en-US" sz="3800" b="0" i="1" smtClean="0">
                            <a:latin typeface="Cambria Math" panose="02040503050406030204" pitchFamily="18" charset="0"/>
                          </a:rPr>
                        </m:ctrlPr>
                      </m:fPr>
                      <m:num>
                        <m:sSub>
                          <m:sSubPr>
                            <m:ctrlPr>
                              <a:rPr lang="en-US" sz="3800" b="0" i="1" smtClean="0">
                                <a:latin typeface="Cambria Math" panose="02040503050406030204" pitchFamily="18" charset="0"/>
                              </a:rPr>
                            </m:ctrlPr>
                          </m:sSubPr>
                          <m:e>
                            <m:r>
                              <a:rPr lang="en-US" sz="3800" b="0" i="1" smtClean="0">
                                <a:latin typeface="Cambria Math"/>
                              </a:rPr>
                              <m:t>𝑉</m:t>
                            </m:r>
                          </m:e>
                          <m:sub>
                            <m:r>
                              <a:rPr lang="en-US" sz="3800" b="0" i="1" smtClean="0">
                                <a:latin typeface="Cambria Math"/>
                              </a:rPr>
                              <m:t>𝐴𝐵</m:t>
                            </m:r>
                          </m:sub>
                        </m:sSub>
                      </m:num>
                      <m:den>
                        <m:r>
                          <a:rPr lang="en-US" sz="3800" b="0" i="1" smtClean="0">
                            <a:latin typeface="Cambria Math"/>
                          </a:rPr>
                          <m:t>𝑑</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333500"/>
                <a:ext cx="9144000" cy="4038600"/>
              </a:xfrm>
              <a:blipFill rotWithShape="1">
                <a:blip r:embed="rId3"/>
                <a:stretch>
                  <a:fillRect l="-733" t="-2568" b="-906"/>
                </a:stretch>
              </a:blipFill>
            </p:spPr>
            <p:txBody>
              <a:bodyPr/>
              <a:lstStyle/>
              <a:p>
                <a:r>
                  <a:rPr lang="en-US">
                    <a:noFill/>
                  </a:rPr>
                  <a:t> </a:t>
                </a:r>
              </a:p>
            </p:txBody>
          </p:sp>
        </mc:Fallback>
      </mc:AlternateContent>
    </p:spTree>
    <p:extLst>
      <p:ext uri="{BB962C8B-B14F-4D97-AF65-F5344CB8AC3E}">
        <p14:creationId xmlns:p14="http://schemas.microsoft.com/office/powerpoint/2010/main" val="1751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08-06 Electric Potential in a Uniform Electric Field</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10000"/>
              </a:bodyPr>
              <a:lstStyle/>
              <a:p>
                <a:r>
                  <a:rPr lang="en-US" dirty="0"/>
                  <a:t>In general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f>
                        <m:fPr>
                          <m:ctrlPr>
                            <a:rPr lang="en-US" b="0" i="1" smtClean="0">
                              <a:latin typeface="Cambria Math" panose="02040503050406030204" pitchFamily="18" charset="0"/>
                            </a:rPr>
                          </m:ctrlPr>
                        </m:fPr>
                        <m:num>
                          <m:r>
                            <m:rPr>
                              <m:sty m:val="p"/>
                            </m:rPr>
                            <a:rPr lang="en-US" b="0" i="0" smtClean="0">
                              <a:latin typeface="Cambria Math"/>
                            </a:rPr>
                            <m:t>Δ</m:t>
                          </m:r>
                          <m:r>
                            <a:rPr lang="en-US" b="0" i="1" smtClean="0">
                              <a:latin typeface="Cambria Math"/>
                            </a:rPr>
                            <m:t>𝑉</m:t>
                          </m:r>
                        </m:num>
                        <m:den>
                          <m:r>
                            <m:rPr>
                              <m:sty m:val="p"/>
                            </m:rPr>
                            <a:rPr lang="en-US" b="0" i="0" smtClean="0">
                              <a:latin typeface="Cambria Math"/>
                            </a:rPr>
                            <m:t>Δ</m:t>
                          </m:r>
                          <m:r>
                            <a:rPr lang="en-US" b="0" i="1" smtClean="0">
                              <a:latin typeface="Cambria Math"/>
                            </a:rPr>
                            <m:t>𝑠</m:t>
                          </m:r>
                        </m:den>
                      </m:f>
                    </m:oMath>
                  </m:oMathPara>
                </a14:m>
                <a:endParaRPr lang="en-US" b="0" dirty="0"/>
              </a:p>
              <a:p>
                <a:r>
                  <a:rPr lang="en-US" dirty="0"/>
                  <a:t>E is gradient (slope) of V vs. s (displacement)</a:t>
                </a:r>
              </a:p>
              <a:p>
                <a:endParaRPr lang="en-US" dirty="0"/>
              </a:p>
              <a:p>
                <a:r>
                  <a:rPr lang="en-US" dirty="0"/>
                  <a:t>On picture, E-field lines show force. V lines are where V are same</a:t>
                </a:r>
              </a:p>
              <a:p>
                <a:r>
                  <a:rPr lang="en-US" dirty="0"/>
                  <a:t>The closer V lines are, the stronger E is.</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1491" t="-1942" b="-1456"/>
                </a:stretch>
              </a:blipFill>
            </p:spPr>
            <p:txBody>
              <a:bodyPr/>
              <a:lstStyle/>
              <a:p>
                <a:r>
                  <a:rPr lang="en-US">
                    <a:noFill/>
                  </a:rPr>
                  <a:t> </a:t>
                </a:r>
              </a:p>
            </p:txBody>
          </p:sp>
        </mc:Fallback>
      </mc:AlternateContent>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76800" y="1085202"/>
            <a:ext cx="4267200" cy="4058298"/>
          </a:xfrm>
        </p:spPr>
      </p:pic>
    </p:spTree>
    <p:extLst>
      <p:ext uri="{BB962C8B-B14F-4D97-AF65-F5344CB8AC3E}">
        <p14:creationId xmlns:p14="http://schemas.microsoft.com/office/powerpoint/2010/main" val="29897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08-06 Electric Potential in a Uniform Electric Field</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52463" y="1380173"/>
            <a:ext cx="3190875" cy="3034665"/>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554034"/>
            <a:ext cx="4495800" cy="2686943"/>
          </a:xfrm>
        </p:spPr>
      </p:pic>
    </p:spTree>
    <p:extLst>
      <p:ext uri="{BB962C8B-B14F-4D97-AF65-F5344CB8AC3E}">
        <p14:creationId xmlns:p14="http://schemas.microsoft.com/office/powerpoint/2010/main" val="264379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08-06 Electric Potential in a Uniform Electric Field</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dirty="0"/>
                  <a:t>How far apart are two conducting plates that have an electric field strength of </a:t>
                </a:r>
                <a14:m>
                  <m:oMath xmlns:m="http://schemas.openxmlformats.org/officeDocument/2006/math">
                    <m:r>
                      <a:rPr lang="en-US" i="1" dirty="0" smtClean="0">
                        <a:latin typeface="Cambria Math"/>
                      </a:rPr>
                      <m:t>4.50</m:t>
                    </m:r>
                    <m:r>
                      <a:rPr lang="en-US" b="0" i="1" dirty="0" smtClean="0">
                        <a:latin typeface="Cambria Math"/>
                      </a:rPr>
                      <m:t>×</m:t>
                    </m:r>
                    <m:sSup>
                      <m:sSupPr>
                        <m:ctrlPr>
                          <a:rPr lang="en-US" b="0" i="1" dirty="0" smtClean="0">
                            <a:latin typeface="Cambria Math" panose="02040503050406030204" pitchFamily="18" charset="0"/>
                          </a:rPr>
                        </m:ctrlPr>
                      </m:sSupPr>
                      <m:e>
                        <m:r>
                          <a:rPr lang="en-US" b="0" i="1" dirty="0" smtClean="0">
                            <a:latin typeface="Cambria Math"/>
                          </a:rPr>
                          <m:t>10</m:t>
                        </m:r>
                      </m:e>
                      <m:sup>
                        <m:r>
                          <a:rPr lang="en-US" b="0" i="1" dirty="0" smtClean="0">
                            <a:latin typeface="Cambria Math"/>
                          </a:rPr>
                          <m:t>3</m:t>
                        </m:r>
                      </m:sup>
                    </m:sSup>
                  </m:oMath>
                </a14:m>
                <a:r>
                  <a:rPr lang="en-US" dirty="0"/>
                  <a:t> V/m between them, if their potential difference is 15.0 kV?</a:t>
                </a:r>
              </a:p>
              <a:p>
                <a:endParaRPr lang="en-US" dirty="0"/>
              </a:p>
              <a:p>
                <a:r>
                  <a:rPr lang="en-US" i="1" dirty="0"/>
                  <a:t>D</a:t>
                </a:r>
                <a:r>
                  <a:rPr lang="en-US" dirty="0"/>
                  <a:t> = 3.33 m</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1762" t="-1294" r="-2981"/>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03549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08-06 Electric Potential in a Uniform Electric Field</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a:bodyPr>
              <a:lstStyle/>
              <a:p>
                <a:r>
                  <a:rPr lang="en-US" sz="2000" dirty="0"/>
                  <a:t>A doubly charged ion is accelerated to an energy of 15.0 </a:t>
                </a:r>
                <a:r>
                  <a:rPr lang="en-US" sz="2000" dirty="0" err="1"/>
                  <a:t>keV</a:t>
                </a:r>
                <a:r>
                  <a:rPr lang="en-US" sz="2000" dirty="0"/>
                  <a:t> by the electric field between two parallel conducting plates separated by 3.00 mm. What is the electric field strength between the plates?</a:t>
                </a:r>
              </a:p>
              <a:p>
                <a:endParaRPr lang="en-US" sz="2000" i="1" dirty="0"/>
              </a:p>
              <a:p>
                <a:r>
                  <a:rPr lang="en-US" sz="2000" i="1" dirty="0"/>
                  <a:t>E</a:t>
                </a:r>
                <a:r>
                  <a:rPr lang="en-US" sz="2000" dirty="0"/>
                  <a:t> = </a:t>
                </a:r>
                <a14:m>
                  <m:oMath xmlns:m="http://schemas.openxmlformats.org/officeDocument/2006/math">
                    <m:r>
                      <a:rPr lang="en-US" sz="2000" i="1" dirty="0" smtClean="0">
                        <a:latin typeface="Cambria Math"/>
                      </a:rPr>
                      <m:t>2.5</m:t>
                    </m:r>
                    <m:r>
                      <a:rPr lang="en-US" sz="2000" b="0" i="1" dirty="0" smtClean="0">
                        <a:latin typeface="Cambria Math"/>
                      </a:rPr>
                      <m:t>×</m:t>
                    </m:r>
                    <m:sSup>
                      <m:sSupPr>
                        <m:ctrlPr>
                          <a:rPr lang="en-US" sz="2000" b="0" i="1" dirty="0" smtClean="0">
                            <a:latin typeface="Cambria Math" panose="02040503050406030204" pitchFamily="18" charset="0"/>
                          </a:rPr>
                        </m:ctrlPr>
                      </m:sSupPr>
                      <m:e>
                        <m:r>
                          <a:rPr lang="en-US" sz="2000" b="0" i="1" dirty="0" smtClean="0">
                            <a:latin typeface="Cambria Math"/>
                          </a:rPr>
                          <m:t>10</m:t>
                        </m:r>
                      </m:e>
                      <m:sup>
                        <m:r>
                          <a:rPr lang="en-US" sz="2000" b="0" i="1" dirty="0" smtClean="0">
                            <a:latin typeface="Cambria Math"/>
                          </a:rPr>
                          <m:t>6</m:t>
                        </m:r>
                      </m:sup>
                    </m:sSup>
                    <m:r>
                      <a:rPr lang="en-US" sz="2000" b="0" i="1" dirty="0" smtClean="0">
                        <a:latin typeface="Cambria Math"/>
                      </a:rPr>
                      <m:t> </m:t>
                    </m:r>
                    <m:r>
                      <a:rPr lang="en-US" sz="2000" b="0" i="1" dirty="0" smtClean="0">
                        <a:latin typeface="Cambria Math"/>
                      </a:rPr>
                      <m:t>𝑁</m:t>
                    </m:r>
                    <m:r>
                      <a:rPr lang="en-US" sz="2000" b="0" i="1" dirty="0" smtClean="0">
                        <a:latin typeface="Cambria Math"/>
                      </a:rPr>
                      <m:t>/</m:t>
                    </m:r>
                    <m:r>
                      <a:rPr lang="en-US" sz="2000" b="0" i="1" dirty="0" smtClean="0">
                        <a:latin typeface="Cambria Math"/>
                      </a:rPr>
                      <m:t>𝐶</m:t>
                    </m:r>
                  </m:oMath>
                </a14:m>
                <a:endParaRPr lang="en-US" sz="2000"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1084" t="-809" r="-678"/>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342661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08-06 Homework</a:t>
            </a:r>
          </a:p>
        </p:txBody>
      </p:sp>
      <p:sp>
        <p:nvSpPr>
          <p:cNvPr id="3" name="Content Placeholder 2"/>
          <p:cNvSpPr>
            <a:spLocks noGrp="1"/>
          </p:cNvSpPr>
          <p:nvPr>
            <p:ph sz="half" idx="1"/>
          </p:nvPr>
        </p:nvSpPr>
        <p:spPr/>
        <p:txBody>
          <a:bodyPr>
            <a:normAutofit/>
          </a:bodyPr>
          <a:lstStyle/>
          <a:p>
            <a:r>
              <a:rPr lang="en-US" dirty="0"/>
              <a:t>You have the potential to succeed.</a:t>
            </a:r>
          </a:p>
          <a:p>
            <a:endParaRPr lang="en-US" dirty="0"/>
          </a:p>
          <a:p>
            <a:r>
              <a:rPr lang="en-US" dirty="0"/>
              <a:t>Read 19.3, 19.4</a:t>
            </a: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655440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9603-00D5-42F7-A3E8-862C6D960685}"/>
              </a:ext>
            </a:extLst>
          </p:cNvPr>
          <p:cNvSpPr>
            <a:spLocks noGrp="1"/>
          </p:cNvSpPr>
          <p:nvPr>
            <p:ph type="title"/>
          </p:nvPr>
        </p:nvSpPr>
        <p:spPr/>
        <p:txBody>
          <a:bodyPr>
            <a:noAutofit/>
          </a:bodyPr>
          <a:lstStyle/>
          <a:p>
            <a:r>
              <a:rPr lang="en-US" sz="3200" dirty="0"/>
              <a:t>08-07 Electric Potential Due to a Point Charge and Equipotential Lines</a:t>
            </a:r>
          </a:p>
        </p:txBody>
      </p:sp>
      <p:sp>
        <p:nvSpPr>
          <p:cNvPr id="3" name="Text Placeholder 2">
            <a:extLst>
              <a:ext uri="{FF2B5EF4-FFF2-40B4-BE49-F238E27FC236}">
                <a16:creationId xmlns:a16="http://schemas.microsoft.com/office/drawing/2014/main" id="{301F8F3F-8320-4500-881F-E0A5327A6696}"/>
              </a:ext>
            </a:extLst>
          </p:cNvPr>
          <p:cNvSpPr>
            <a:spLocks noGrp="1"/>
          </p:cNvSpPr>
          <p:nvPr>
            <p:ph type="body" idx="1"/>
          </p:nvPr>
        </p:nvSpPr>
        <p:spPr/>
        <p:txBody>
          <a:bodyPr>
            <a:normAutofit/>
          </a:bodyPr>
          <a:lstStyle/>
          <a:p>
            <a:r>
              <a:rPr lang="en-US" dirty="0"/>
              <a:t>In this lesson you will…</a:t>
            </a:r>
          </a:p>
          <a:p>
            <a:r>
              <a:rPr lang="en-US" dirty="0"/>
              <a:t>• Explain point charges and express the equation for electric potential of a point charge.</a:t>
            </a:r>
          </a:p>
          <a:p>
            <a:r>
              <a:rPr lang="en-US" dirty="0"/>
              <a:t>• Distinguish between electric potential and electric field.</a:t>
            </a:r>
          </a:p>
          <a:p>
            <a:r>
              <a:rPr lang="en-US" dirty="0"/>
              <a:t>• Determine the electric potential of a point charge given charge and distance.</a:t>
            </a:r>
          </a:p>
          <a:p>
            <a:r>
              <a:rPr lang="en-US" dirty="0"/>
              <a:t>• Explain equipotential lines and equipotential surfaces. </a:t>
            </a:r>
          </a:p>
          <a:p>
            <a:r>
              <a:rPr lang="en-US" dirty="0"/>
              <a:t>• Compare electric field and equipotential lines.</a:t>
            </a:r>
          </a:p>
        </p:txBody>
      </p:sp>
    </p:spTree>
    <p:extLst>
      <p:ext uri="{BB962C8B-B14F-4D97-AF65-F5344CB8AC3E}">
        <p14:creationId xmlns:p14="http://schemas.microsoft.com/office/powerpoint/2010/main" val="4145017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Autofit/>
          </a:bodyPr>
          <a:lstStyle/>
          <a:p>
            <a:pPr eaLnBrk="1" hangingPunct="1">
              <a:defRPr/>
            </a:pPr>
            <a:r>
              <a:rPr lang="en-US" sz="2800" dirty="0"/>
              <a:t>08-07 Electric Potential Due to a Point Charge and Equipotential Lines</a:t>
            </a:r>
          </a:p>
        </p:txBody>
      </p:sp>
      <p:pic>
        <p:nvPicPr>
          <p:cNvPr id="15363" name="Picture 4" descr="F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1028700"/>
            <a:ext cx="5249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74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Autofit/>
          </a:bodyPr>
          <a:lstStyle/>
          <a:p>
            <a:pPr>
              <a:defRPr/>
            </a:pPr>
            <a:r>
              <a:rPr lang="en-US" sz="2800" dirty="0"/>
              <a:t>08-07 Electric Potential Due to a Point Charge and Equipotential Lines</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idx="1"/>
              </p:nvPr>
            </p:nvSpPr>
            <p:spPr/>
            <p:txBody>
              <a:bodyPr/>
              <a:lstStyle/>
              <a:p>
                <a:pPr>
                  <a:lnSpc>
                    <a:spcPct val="90000"/>
                  </a:lnSpc>
                  <a:defRPr/>
                </a:pPr>
                <a:r>
                  <a:rPr lang="en-US" dirty="0"/>
                  <a:t>Potential of a Point Charge</a:t>
                </a:r>
                <a:endParaRPr lang="en-US" sz="5400" b="0" i="1" dirty="0"/>
              </a:p>
              <a:p>
                <a:pPr marL="0" indent="0" eaLnBrk="1" hangingPunct="1">
                  <a:lnSpc>
                    <a:spcPct val="90000"/>
                  </a:lnSpc>
                  <a:buNone/>
                  <a:defRPr/>
                </a:pPr>
                <a14:m>
                  <m:oMathPara xmlns:m="http://schemas.openxmlformats.org/officeDocument/2006/math">
                    <m:oMathParaPr>
                      <m:jc m:val="centerGroup"/>
                    </m:oMathParaPr>
                    <m:oMath xmlns:m="http://schemas.openxmlformats.org/officeDocument/2006/math">
                      <m:r>
                        <a:rPr lang="en-US" sz="5400" b="0" i="1" smtClean="0">
                          <a:latin typeface="Cambria Math"/>
                        </a:rPr>
                        <m:t>𝑉</m:t>
                      </m:r>
                      <m:r>
                        <a:rPr lang="en-US" sz="5400" b="0" i="1" smtClean="0">
                          <a:latin typeface="Cambria Math"/>
                        </a:rPr>
                        <m:t>=</m:t>
                      </m:r>
                      <m:f>
                        <m:fPr>
                          <m:ctrlPr>
                            <a:rPr lang="en-US" sz="5400" b="0" i="1" smtClean="0">
                              <a:latin typeface="Cambria Math" panose="02040503050406030204" pitchFamily="18" charset="0"/>
                            </a:rPr>
                          </m:ctrlPr>
                        </m:fPr>
                        <m:num>
                          <m:r>
                            <a:rPr lang="en-US" sz="5400" b="0" i="1" smtClean="0">
                              <a:latin typeface="Cambria Math"/>
                            </a:rPr>
                            <m:t>𝑘𝑞</m:t>
                          </m:r>
                        </m:num>
                        <m:den>
                          <m:r>
                            <a:rPr lang="en-US" sz="5400" b="0" i="1" smtClean="0">
                              <a:latin typeface="Cambria Math"/>
                            </a:rPr>
                            <m:t>𝑟</m:t>
                          </m:r>
                        </m:den>
                      </m:f>
                    </m:oMath>
                  </m:oMathPara>
                </a14:m>
                <a:endParaRPr lang="en-US" dirty="0"/>
              </a:p>
              <a:p>
                <a:pPr eaLnBrk="1" hangingPunct="1">
                  <a:lnSpc>
                    <a:spcPct val="90000"/>
                  </a:lnSpc>
                  <a:defRPr/>
                </a:pPr>
                <a:r>
                  <a:rPr lang="en-US" dirty="0"/>
                  <a:t>V is NOT the absolute potential</a:t>
                </a:r>
              </a:p>
              <a:p>
                <a:pPr eaLnBrk="1" hangingPunct="1">
                  <a:lnSpc>
                    <a:spcPct val="90000"/>
                  </a:lnSpc>
                  <a:defRPr/>
                </a:pPr>
                <a:r>
                  <a:rPr lang="en-US" dirty="0"/>
                  <a:t>V IS the potential difference if a test charge were moved to a distance of r from infinity</a:t>
                </a:r>
              </a:p>
            </p:txBody>
          </p:sp>
        </mc:Choice>
        <mc:Fallback xmlns="">
          <p:sp>
            <p:nvSpPr>
              <p:cNvPr id="11267" name="Rectangle 3"/>
              <p:cNvSpPr>
                <a:spLocks noGrp="1" noRot="1" noChangeAspect="1" noMove="1" noResize="1" noEditPoints="1" noAdjustHandles="1" noChangeArrowheads="1" noChangeShapeType="1" noTextEdit="1"/>
              </p:cNvSpPr>
              <p:nvPr>
                <p:ph idx="1"/>
              </p:nvPr>
            </p:nvSpPr>
            <p:spPr>
              <a:blipFill rotWithShape="1">
                <a:blip r:embed="rId3"/>
                <a:stretch>
                  <a:fillRect l="-867" t="-2265"/>
                </a:stretch>
              </a:blipFill>
            </p:spPr>
            <p:txBody>
              <a:bodyPr/>
              <a:lstStyle/>
              <a:p>
                <a:r>
                  <a:rPr lang="en-US">
                    <a:noFill/>
                  </a:rPr>
                  <a:t> </a:t>
                </a:r>
              </a:p>
            </p:txBody>
          </p:sp>
        </mc:Fallback>
      </mc:AlternateContent>
    </p:spTree>
    <p:extLst>
      <p:ext uri="{BB962C8B-B14F-4D97-AF65-F5344CB8AC3E}">
        <p14:creationId xmlns:p14="http://schemas.microsoft.com/office/powerpoint/2010/main" val="42613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pPr>
              <a:defRPr/>
            </a:pPr>
            <a:r>
              <a:rPr lang="en-US" sz="2800" dirty="0"/>
              <a:t>08-07 Electric Potential Due to a Point Charge and Equipotential Lines</a:t>
            </a:r>
          </a:p>
        </p:txBody>
      </p:sp>
      <p:sp>
        <p:nvSpPr>
          <p:cNvPr id="15363" name="Rectangle 3"/>
          <p:cNvSpPr>
            <a:spLocks noGrp="1" noChangeArrowheads="1"/>
          </p:cNvSpPr>
          <p:nvPr>
            <p:ph type="body" idx="1"/>
          </p:nvPr>
        </p:nvSpPr>
        <p:spPr/>
        <p:txBody>
          <a:bodyPr/>
          <a:lstStyle/>
          <a:p>
            <a:pPr>
              <a:defRPr/>
            </a:pPr>
            <a:r>
              <a:rPr lang="en-US" dirty="0"/>
              <a:t>Two or more charges</a:t>
            </a:r>
          </a:p>
          <a:p>
            <a:pPr>
              <a:defRPr/>
            </a:pPr>
            <a:endParaRPr lang="en-US" dirty="0"/>
          </a:p>
          <a:p>
            <a:pPr lvl="1">
              <a:defRPr/>
            </a:pPr>
            <a:r>
              <a:rPr lang="en-US" dirty="0"/>
              <a:t>Find the potentials due to each charge at that location</a:t>
            </a:r>
          </a:p>
          <a:p>
            <a:pPr eaLnBrk="1" hangingPunct="1">
              <a:defRPr/>
            </a:pPr>
            <a:endParaRPr lang="en-US" dirty="0"/>
          </a:p>
          <a:p>
            <a:pPr lvl="1">
              <a:defRPr/>
            </a:pPr>
            <a:r>
              <a:rPr lang="en-US" dirty="0"/>
              <a:t>Add the potentials together to get the total potential</a:t>
            </a:r>
          </a:p>
        </p:txBody>
      </p:sp>
    </p:spTree>
    <p:extLst>
      <p:ext uri="{BB962C8B-B14F-4D97-AF65-F5344CB8AC3E}">
        <p14:creationId xmlns:p14="http://schemas.microsoft.com/office/powerpoint/2010/main" val="2623679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n-US" sz="3200" dirty="0"/>
              <a:t>08-01 Static Electric Charge and Conductors</a:t>
            </a:r>
            <a:endParaRPr lang="en-US" sz="4000" dirty="0"/>
          </a:p>
        </p:txBody>
      </p:sp>
      <p:sp>
        <p:nvSpPr>
          <p:cNvPr id="66563" name="Rectangle 3"/>
          <p:cNvSpPr>
            <a:spLocks noGrp="1" noChangeArrowheads="1"/>
          </p:cNvSpPr>
          <p:nvPr>
            <p:ph idx="1"/>
          </p:nvPr>
        </p:nvSpPr>
        <p:spPr>
          <a:xfrm>
            <a:off x="457200" y="1200150"/>
            <a:ext cx="8229600" cy="3771900"/>
          </a:xfrm>
        </p:spPr>
        <p:txBody>
          <a:bodyPr>
            <a:normAutofit/>
          </a:bodyPr>
          <a:lstStyle/>
          <a:p>
            <a:pPr eaLnBrk="1" hangingPunct="1">
              <a:lnSpc>
                <a:spcPct val="90000"/>
              </a:lnSpc>
              <a:defRPr/>
            </a:pPr>
            <a:r>
              <a:rPr lang="en-US" dirty="0"/>
              <a:t>Law of Conservation of Charge</a:t>
            </a:r>
          </a:p>
          <a:p>
            <a:pPr lvl="1" eaLnBrk="1" hangingPunct="1">
              <a:lnSpc>
                <a:spcPct val="90000"/>
              </a:lnSpc>
              <a:defRPr/>
            </a:pPr>
            <a:r>
              <a:rPr lang="en-US" dirty="0"/>
              <a:t>During any process, the net electrical charge of a closed system remains constant</a:t>
            </a:r>
          </a:p>
          <a:p>
            <a:pPr eaLnBrk="1" hangingPunct="1">
              <a:lnSpc>
                <a:spcPct val="90000"/>
              </a:lnSpc>
              <a:defRPr/>
            </a:pPr>
            <a:endParaRPr lang="en-US" dirty="0"/>
          </a:p>
          <a:p>
            <a:pPr eaLnBrk="1" hangingPunct="1">
              <a:lnSpc>
                <a:spcPct val="90000"/>
              </a:lnSpc>
              <a:defRPr/>
            </a:pPr>
            <a:r>
              <a:rPr lang="en-US" dirty="0"/>
              <a:t>Like charges repel</a:t>
            </a:r>
          </a:p>
          <a:p>
            <a:pPr eaLnBrk="1" hangingPunct="1">
              <a:lnSpc>
                <a:spcPct val="90000"/>
              </a:lnSpc>
              <a:defRPr/>
            </a:pPr>
            <a:endParaRPr lang="en-US" dirty="0"/>
          </a:p>
          <a:p>
            <a:pPr eaLnBrk="1" hangingPunct="1">
              <a:lnSpc>
                <a:spcPct val="90000"/>
              </a:lnSpc>
              <a:defRPr/>
            </a:pPr>
            <a:r>
              <a:rPr lang="en-US" dirty="0"/>
              <a:t>Unlike charges attract</a:t>
            </a:r>
          </a:p>
          <a:p>
            <a:pPr lvl="1" eaLnBrk="1" hangingPunct="1">
              <a:lnSpc>
                <a:spcPct val="90000"/>
              </a:lnSpc>
              <a:defRPr/>
            </a:pPr>
            <a:r>
              <a:rPr lang="en-US" dirty="0"/>
              <a:t>The attraction and repulsion are forces and can be used with Newton’s Laws and other dynamics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5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a:defRPr/>
            </a:pPr>
            <a:r>
              <a:rPr lang="en-US" sz="2800" dirty="0"/>
              <a:t>08-07 Electric Potential Due to a Point Charge and Equipotential Lines</a:t>
            </a:r>
          </a:p>
        </p:txBody>
      </p:sp>
      <p:sp>
        <p:nvSpPr>
          <p:cNvPr id="16387" name="Rectangle 3"/>
          <p:cNvSpPr>
            <a:spLocks noGrp="1" noChangeArrowheads="1"/>
          </p:cNvSpPr>
          <p:nvPr>
            <p:ph type="body" idx="1"/>
          </p:nvPr>
        </p:nvSpPr>
        <p:spPr/>
        <p:txBody>
          <a:bodyPr/>
          <a:lstStyle/>
          <a:p>
            <a:pPr eaLnBrk="1" hangingPunct="1">
              <a:defRPr/>
            </a:pPr>
            <a:r>
              <a:rPr lang="en-US" dirty="0"/>
              <a:t>Two charges are 1 m apart.  The charges are +2 </a:t>
            </a:r>
            <a:r>
              <a:rPr lang="en-US" dirty="0">
                <a:sym typeface="Symbol" pitchFamily="18" charset="2"/>
              </a:rPr>
              <a:t>C and -4 C.  What is the potential 1/3 of the way between them?</a:t>
            </a:r>
          </a:p>
          <a:p>
            <a:pPr eaLnBrk="1" hangingPunct="1">
              <a:defRPr/>
            </a:pPr>
            <a:endParaRPr lang="en-US" dirty="0">
              <a:sym typeface="Symbol" pitchFamily="18" charset="2"/>
            </a:endParaRPr>
          </a:p>
          <a:p>
            <a:pPr eaLnBrk="1" hangingPunct="1">
              <a:defRPr/>
            </a:pPr>
            <a:r>
              <a:rPr lang="en-US" dirty="0">
                <a:sym typeface="Symbol" pitchFamily="18" charset="2"/>
              </a:rPr>
              <a:t>0 V</a:t>
            </a:r>
          </a:p>
        </p:txBody>
      </p:sp>
    </p:spTree>
    <p:extLst>
      <p:ext uri="{BB962C8B-B14F-4D97-AF65-F5344CB8AC3E}">
        <p14:creationId xmlns:p14="http://schemas.microsoft.com/office/powerpoint/2010/main" val="333811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a:defRPr/>
            </a:pPr>
            <a:r>
              <a:rPr lang="en-US" sz="2800" dirty="0"/>
              <a:t>08-07 Electric Potential Due to a Point Charge and Equipotential Lines</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type="body" idx="1"/>
              </p:nvPr>
            </p:nvSpPr>
            <p:spPr/>
            <p:txBody>
              <a:bodyPr/>
              <a:lstStyle/>
              <a:p>
                <a:pPr eaLnBrk="1" hangingPunct="1">
                  <a:defRPr/>
                </a:pPr>
                <a:r>
                  <a:rPr lang="en-US" dirty="0"/>
                  <a:t>How much work is done (</a:t>
                </a:r>
                <a14:m>
                  <m:oMath xmlns:m="http://schemas.openxmlformats.org/officeDocument/2006/math">
                    <m:r>
                      <a:rPr lang="en-US" i="1" dirty="0" smtClean="0">
                        <a:latin typeface="Cambria Math"/>
                      </a:rPr>
                      <m:t>−</m:t>
                    </m:r>
                    <m:r>
                      <a:rPr lang="en-US" i="1" dirty="0" smtClean="0">
                        <a:latin typeface="Cambria Math"/>
                      </a:rPr>
                      <m:t>𝑊</m:t>
                    </m:r>
                    <m:r>
                      <a:rPr lang="en-US" i="1" dirty="0" smtClean="0">
                        <a:latin typeface="Cambria Math"/>
                      </a:rPr>
                      <m:t>=</m:t>
                    </m:r>
                    <m:r>
                      <a:rPr lang="en-US" i="1" dirty="0" err="1" smtClean="0">
                        <a:latin typeface="Cambria Math"/>
                      </a:rPr>
                      <m:t>𝑃</m:t>
                    </m:r>
                    <m:sSub>
                      <m:sSubPr>
                        <m:ctrlPr>
                          <a:rPr lang="en-US" b="0" i="1" dirty="0" smtClean="0">
                            <a:latin typeface="Cambria Math" panose="02040503050406030204" pitchFamily="18" charset="0"/>
                          </a:rPr>
                        </m:ctrlPr>
                      </m:sSubPr>
                      <m:e>
                        <m:r>
                          <a:rPr lang="en-US" i="1" dirty="0" err="1" smtClean="0">
                            <a:latin typeface="Cambria Math"/>
                          </a:rPr>
                          <m:t>𝐸</m:t>
                        </m:r>
                      </m:e>
                      <m:sub>
                        <m:r>
                          <a:rPr lang="en-US" b="0" i="1" dirty="0" smtClean="0">
                            <a:latin typeface="Cambria Math"/>
                          </a:rPr>
                          <m:t>𝑓</m:t>
                        </m:r>
                      </m:sub>
                    </m:sSub>
                    <m:r>
                      <a:rPr lang="en-US" b="0" i="1" dirty="0" smtClean="0">
                        <a:latin typeface="Cambria Math"/>
                      </a:rPr>
                      <m:t>−</m:t>
                    </m:r>
                    <m:r>
                      <a:rPr lang="en-US" i="1" dirty="0" smtClean="0">
                        <a:latin typeface="Cambria Math"/>
                      </a:rPr>
                      <m:t>𝑃</m:t>
                    </m:r>
                    <m:sSub>
                      <m:sSubPr>
                        <m:ctrlPr>
                          <a:rPr lang="en-US" b="0" i="1" dirty="0" smtClean="0">
                            <a:latin typeface="Cambria Math" panose="02040503050406030204" pitchFamily="18" charset="0"/>
                          </a:rPr>
                        </m:ctrlPr>
                      </m:sSubPr>
                      <m:e>
                        <m:r>
                          <a:rPr lang="en-US" i="1" dirty="0" smtClean="0">
                            <a:latin typeface="Cambria Math"/>
                          </a:rPr>
                          <m:t>𝐸</m:t>
                        </m:r>
                      </m:e>
                      <m:sub>
                        <m:r>
                          <a:rPr lang="en-US" b="0" i="0" dirty="0" smtClean="0">
                            <a:latin typeface="Cambria Math"/>
                          </a:rPr>
                          <m:t>0</m:t>
                        </m:r>
                      </m:sub>
                    </m:sSub>
                  </m:oMath>
                </a14:m>
                <a:r>
                  <a:rPr lang="en-US" dirty="0"/>
                  <a:t>) to bring two electrons to a distance of </a:t>
                </a:r>
                <a14:m>
                  <m:oMath xmlns:m="http://schemas.openxmlformats.org/officeDocument/2006/math">
                    <m:r>
                      <a:rPr lang="en-US" i="1" dirty="0" smtClean="0">
                        <a:latin typeface="Cambria Math"/>
                      </a:rPr>
                      <m:t>5.3</m:t>
                    </m:r>
                    <m:r>
                      <a:rPr lang="en-US" b="0" i="1" dirty="0" smtClean="0">
                        <a:latin typeface="Cambria Math"/>
                      </a:rPr>
                      <m:t>×</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−11</m:t>
                        </m:r>
                      </m:sup>
                    </m:sSup>
                  </m:oMath>
                </a14:m>
                <a:r>
                  <a:rPr lang="en-US" dirty="0"/>
                  <a:t> </a:t>
                </a:r>
                <a:r>
                  <a:rPr lang="en-US" i="1" dirty="0"/>
                  <a:t>m</a:t>
                </a:r>
                <a:r>
                  <a:rPr lang="en-US" dirty="0"/>
                  <a:t> to the nucleus of a Helium atom (</a:t>
                </a:r>
                <a14:m>
                  <m:oMath xmlns:m="http://schemas.openxmlformats.org/officeDocument/2006/math">
                    <m:r>
                      <a:rPr lang="en-US" i="1" dirty="0" smtClean="0">
                        <a:latin typeface="Cambria Math"/>
                      </a:rPr>
                      <m:t>𝑞</m:t>
                    </m:r>
                    <m:r>
                      <a:rPr lang="en-US" i="1" dirty="0" smtClean="0">
                        <a:latin typeface="Cambria Math"/>
                      </a:rPr>
                      <m:t>=3.2×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−19</m:t>
                        </m:r>
                      </m:sup>
                    </m:sSup>
                    <m:r>
                      <a:rPr lang="en-US" b="0" i="1" dirty="0" smtClean="0">
                        <a:latin typeface="Cambria Math"/>
                      </a:rPr>
                      <m:t> </m:t>
                    </m:r>
                    <m:r>
                      <a:rPr lang="en-US" i="1" dirty="0" smtClean="0">
                        <a:latin typeface="Cambria Math"/>
                      </a:rPr>
                      <m:t>𝐶</m:t>
                    </m:r>
                  </m:oMath>
                </a14:m>
                <a:r>
                  <a:rPr lang="en-US" dirty="0"/>
                  <a:t>)?</a:t>
                </a:r>
              </a:p>
              <a:p>
                <a:pPr eaLnBrk="1" hangingPunct="1">
                  <a:defRPr/>
                </a:pPr>
                <a:endParaRPr lang="en-US" dirty="0"/>
              </a:p>
              <a:p>
                <a:pPr eaLnBrk="1" hangingPunct="1">
                  <a:defRPr/>
                </a:pPr>
                <a14:m>
                  <m:oMath xmlns:m="http://schemas.openxmlformats.org/officeDocument/2006/math">
                    <m:r>
                      <a:rPr lang="en-US" i="1" dirty="0" smtClean="0">
                        <a:latin typeface="Cambria Math"/>
                      </a:rPr>
                      <m:t>𝑊</m:t>
                    </m:r>
                    <m:r>
                      <a:rPr lang="en-US" i="1" dirty="0" smtClean="0">
                        <a:latin typeface="Cambria Math"/>
                      </a:rPr>
                      <m:t>=1.52×</m:t>
                    </m:r>
                    <m:sSup>
                      <m:sSupPr>
                        <m:ctrlPr>
                          <a:rPr lang="en-US" b="0" i="1" dirty="0" smtClean="0">
                            <a:latin typeface="Cambria Math" panose="02040503050406030204" pitchFamily="18" charset="0"/>
                          </a:rPr>
                        </m:ctrlPr>
                      </m:sSupPr>
                      <m:e>
                        <m:r>
                          <a:rPr lang="en-US" i="1" dirty="0" smtClean="0">
                            <a:latin typeface="Cambria Math"/>
                          </a:rPr>
                          <m:t>10</m:t>
                        </m:r>
                      </m:e>
                      <m:sup>
                        <m:r>
                          <a:rPr lang="en-US" b="0" i="1" dirty="0" smtClean="0">
                            <a:latin typeface="Cambria Math"/>
                          </a:rPr>
                          <m:t>−17</m:t>
                        </m:r>
                      </m:sup>
                    </m:sSup>
                    <m:r>
                      <a:rPr lang="en-US" b="0" i="1" dirty="0" smtClean="0">
                        <a:latin typeface="Cambria Math"/>
                      </a:rPr>
                      <m:t> </m:t>
                    </m:r>
                    <m:r>
                      <a:rPr lang="en-US" i="1" dirty="0" smtClean="0">
                        <a:latin typeface="Cambria Math"/>
                      </a:rPr>
                      <m:t>𝐽</m:t>
                    </m:r>
                  </m:oMath>
                </a14:m>
                <a:endParaRPr lang="en-US" dirty="0"/>
              </a:p>
            </p:txBody>
          </p:sp>
        </mc:Choice>
        <mc:Fallback xmlns="">
          <p:sp>
            <p:nvSpPr>
              <p:cNvPr id="19459" name="Rectangle 3"/>
              <p:cNvSpPr>
                <a:spLocks noGrp="1" noRot="1" noChangeAspect="1" noMove="1" noResize="1" noEditPoints="1" noAdjustHandles="1" noChangeArrowheads="1" noChangeShapeType="1" noTextEdit="1"/>
              </p:cNvSpPr>
              <p:nvPr>
                <p:ph type="body" idx="1"/>
              </p:nvPr>
            </p:nvSpPr>
            <p:spPr>
              <a:blipFill rotWithShape="1">
                <a:blip r:embed="rId3"/>
                <a:stretch>
                  <a:fillRect l="-867" t="-1456" r="-1067"/>
                </a:stretch>
              </a:blipFill>
            </p:spPr>
            <p:txBody>
              <a:bodyPr/>
              <a:lstStyle/>
              <a:p>
                <a:r>
                  <a:rPr lang="en-US">
                    <a:noFill/>
                  </a:rPr>
                  <a:t> </a:t>
                </a:r>
              </a:p>
            </p:txBody>
          </p:sp>
        </mc:Fallback>
      </mc:AlternateContent>
    </p:spTree>
    <p:extLst>
      <p:ext uri="{BB962C8B-B14F-4D97-AF65-F5344CB8AC3E}">
        <p14:creationId xmlns:p14="http://schemas.microsoft.com/office/powerpoint/2010/main" val="2681962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08-07 Lab</a:t>
            </a:r>
          </a:p>
        </p:txBody>
      </p:sp>
      <p:sp>
        <p:nvSpPr>
          <p:cNvPr id="3" name="Content Placeholder 2"/>
          <p:cNvSpPr>
            <a:spLocks noGrp="1"/>
          </p:cNvSpPr>
          <p:nvPr>
            <p:ph idx="1"/>
          </p:nvPr>
        </p:nvSpPr>
        <p:spPr/>
        <p:txBody>
          <a:bodyPr/>
          <a:lstStyle/>
          <a:p>
            <a:r>
              <a:rPr lang="en-US" dirty="0"/>
              <a:t>Create a map of </a:t>
            </a:r>
            <a:r>
              <a:rPr lang="en-US" dirty="0" err="1"/>
              <a:t>equipotentials</a:t>
            </a:r>
            <a:endParaRPr lang="en-US" dirty="0"/>
          </a:p>
        </p:txBody>
      </p:sp>
    </p:spTree>
    <p:extLst>
      <p:ext uri="{BB962C8B-B14F-4D97-AF65-F5344CB8AC3E}">
        <p14:creationId xmlns:p14="http://schemas.microsoft.com/office/powerpoint/2010/main" val="4057638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08-07 Electric Potential Due to a Point Charge and Equipotential Lines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r>
                  <a:rPr lang="en-US" dirty="0"/>
                  <a:t>Equipotential Lines</a:t>
                </a:r>
              </a:p>
              <a:p>
                <a:pPr lvl="1"/>
                <a:r>
                  <a:rPr lang="en-US" dirty="0"/>
                  <a:t>Lines where the electric potential is the same</a:t>
                </a:r>
              </a:p>
              <a:p>
                <a:pPr lvl="1"/>
                <a:r>
                  <a:rPr lang="en-US" dirty="0"/>
                  <a:t>Perpendicular to E-field</a:t>
                </a:r>
              </a:p>
              <a:p>
                <a:pPr lvl="1"/>
                <a:r>
                  <a:rPr lang="en-US" dirty="0"/>
                  <a:t>No work is required to move charge along equipotential line since </a:t>
                </a:r>
                <a14:m>
                  <m:oMath xmlns:m="http://schemas.openxmlformats.org/officeDocument/2006/math">
                    <m:r>
                      <a:rPr lang="en-US" b="0" i="1" smtClean="0">
                        <a:latin typeface="Cambria Math"/>
                      </a:rPr>
                      <m:t>𝑞</m:t>
                    </m:r>
                    <m:r>
                      <m:rPr>
                        <m:sty m:val="p"/>
                      </m:rPr>
                      <a:rPr lang="en-US" b="0" i="0" smtClean="0">
                        <a:latin typeface="Cambria Math"/>
                      </a:rPr>
                      <m:t>Δ</m:t>
                    </m:r>
                    <m:r>
                      <a:rPr lang="en-US" b="0" i="1" smtClean="0">
                        <a:latin typeface="Cambria Math"/>
                      </a:rPr>
                      <m:t>𝑉</m:t>
                    </m:r>
                    <m:r>
                      <a:rPr lang="en-US" b="0" i="1" smtClean="0">
                        <a:latin typeface="Cambria Math"/>
                      </a:rPr>
                      <m:t>=0</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1">
                <a:blip r:embed="rId3"/>
                <a:stretch>
                  <a:fillRect l="-1762" t="-1294"/>
                </a:stretch>
              </a:blipFill>
            </p:spPr>
            <p:txBody>
              <a:bodyPr/>
              <a:lstStyle/>
              <a:p>
                <a:r>
                  <a:rPr lang="en-US">
                    <a:noFill/>
                  </a:rPr>
                  <a:t> </a:t>
                </a:r>
              </a:p>
            </p:txBody>
          </p:sp>
        </mc:Fallback>
      </mc:AlternateContent>
      <p:pic>
        <p:nvPicPr>
          <p:cNvPr id="6" name="Picture 2"/>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44771"/>
          <a:stretch/>
        </p:blipFill>
        <p:spPr bwMode="auto">
          <a:xfrm>
            <a:off x="4464942" y="1232978"/>
            <a:ext cx="4679058" cy="346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9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08-07 Electric Potential Due to a Point Charge and Equipotential Lines</a:t>
            </a:r>
          </a:p>
        </p:txBody>
      </p:sp>
      <p:pic>
        <p:nvPicPr>
          <p:cNvPr id="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611631"/>
            <a:ext cx="4491438" cy="257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554034"/>
            <a:ext cx="4495800" cy="2686943"/>
          </a:xfrm>
        </p:spPr>
      </p:pic>
    </p:spTree>
    <p:extLst>
      <p:ext uri="{BB962C8B-B14F-4D97-AF65-F5344CB8AC3E}">
        <p14:creationId xmlns:p14="http://schemas.microsoft.com/office/powerpoint/2010/main" val="1472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08-07 Electric Potential Due to a Point Charge and Equipotential Lines</a:t>
            </a:r>
          </a:p>
        </p:txBody>
      </p:sp>
      <p:sp>
        <p:nvSpPr>
          <p:cNvPr id="3" name="Content Placeholder 2"/>
          <p:cNvSpPr>
            <a:spLocks noGrp="1"/>
          </p:cNvSpPr>
          <p:nvPr>
            <p:ph sz="half" idx="1"/>
          </p:nvPr>
        </p:nvSpPr>
        <p:spPr/>
        <p:txBody>
          <a:bodyPr>
            <a:normAutofit/>
          </a:bodyPr>
          <a:lstStyle/>
          <a:p>
            <a:r>
              <a:rPr lang="en-US" dirty="0"/>
              <a:t>Sketch the equipotential lines in the vicinity of two opposite charges, where the negative charge is three times as great in magnitude as the positive.</a:t>
            </a:r>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79586" y="1543050"/>
            <a:ext cx="4662451" cy="281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129" y="1405890"/>
            <a:ext cx="4671873"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08-07 Homework</a:t>
            </a:r>
          </a:p>
        </p:txBody>
      </p:sp>
      <p:sp>
        <p:nvSpPr>
          <p:cNvPr id="3" name="Content Placeholder 2"/>
          <p:cNvSpPr>
            <a:spLocks noGrp="1"/>
          </p:cNvSpPr>
          <p:nvPr>
            <p:ph sz="half" idx="1"/>
          </p:nvPr>
        </p:nvSpPr>
        <p:spPr/>
        <p:txBody>
          <a:bodyPr>
            <a:normAutofit/>
          </a:bodyPr>
          <a:lstStyle/>
          <a:p>
            <a:r>
              <a:rPr lang="en-US" dirty="0"/>
              <a:t>Let me charge you with this point: You can reach your potential.</a:t>
            </a:r>
          </a:p>
          <a:p>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68018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a:defRPr/>
            </a:pPr>
            <a:r>
              <a:rPr lang="en-US" dirty="0"/>
              <a:t>08-01 Static Electric Charge and Conductors</a:t>
            </a:r>
          </a:p>
        </p:txBody>
      </p:sp>
      <p:pic>
        <p:nvPicPr>
          <p:cNvPr id="8195" name="Picture 4" descr="F18"/>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44236" y="204312"/>
            <a:ext cx="5430579" cy="4805838"/>
          </a:xfr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normAutofit/>
          </a:bodyPr>
          <a:lstStyle/>
          <a:p>
            <a:r>
              <a:rPr lang="en-US" sz="2800" dirty="0"/>
              <a:t>Electric Ink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Autofit/>
          </a:bodyPr>
          <a:lstStyle/>
          <a:p>
            <a:pPr>
              <a:defRPr/>
            </a:pPr>
            <a:r>
              <a:rPr lang="en-US" sz="3200" dirty="0"/>
              <a:t>08-01 Static Electric Charge and Conductors</a:t>
            </a:r>
          </a:p>
        </p:txBody>
      </p:sp>
      <p:sp>
        <p:nvSpPr>
          <p:cNvPr id="72707" name="Rectangle 3"/>
          <p:cNvSpPr>
            <a:spLocks noGrp="1" noChangeArrowheads="1"/>
          </p:cNvSpPr>
          <p:nvPr>
            <p:ph idx="1"/>
          </p:nvPr>
        </p:nvSpPr>
        <p:spPr>
          <a:xfrm>
            <a:off x="457200" y="1200150"/>
            <a:ext cx="8229600" cy="3943350"/>
          </a:xfrm>
        </p:spPr>
        <p:txBody>
          <a:bodyPr>
            <a:normAutofit/>
          </a:bodyPr>
          <a:lstStyle/>
          <a:p>
            <a:pPr eaLnBrk="1" hangingPunct="1">
              <a:lnSpc>
                <a:spcPct val="90000"/>
              </a:lnSpc>
              <a:defRPr/>
            </a:pPr>
            <a:r>
              <a:rPr lang="en-US" dirty="0"/>
              <a:t>Electricity can flow through objects</a:t>
            </a:r>
          </a:p>
          <a:p>
            <a:pPr eaLnBrk="1" hangingPunct="1">
              <a:lnSpc>
                <a:spcPct val="90000"/>
              </a:lnSpc>
              <a:defRPr/>
            </a:pPr>
            <a:endParaRPr lang="en-US" dirty="0"/>
          </a:p>
          <a:p>
            <a:pPr eaLnBrk="1" hangingPunct="1">
              <a:lnSpc>
                <a:spcPct val="90000"/>
              </a:lnSpc>
              <a:defRPr/>
            </a:pPr>
            <a:r>
              <a:rPr lang="en-US" dirty="0"/>
              <a:t>Conductors let electrons flow easily</a:t>
            </a:r>
          </a:p>
          <a:p>
            <a:pPr lvl="1" eaLnBrk="1" hangingPunct="1">
              <a:lnSpc>
                <a:spcPct val="90000"/>
              </a:lnSpc>
              <a:defRPr/>
            </a:pPr>
            <a:r>
              <a:rPr lang="en-US" dirty="0"/>
              <a:t>Most heat conductors are also electrical conductors</a:t>
            </a:r>
          </a:p>
          <a:p>
            <a:pPr lvl="1" eaLnBrk="1" hangingPunct="1">
              <a:lnSpc>
                <a:spcPct val="90000"/>
              </a:lnSpc>
              <a:defRPr/>
            </a:pPr>
            <a:r>
              <a:rPr lang="en-US" dirty="0"/>
              <a:t>Metals</a:t>
            </a:r>
          </a:p>
          <a:p>
            <a:pPr eaLnBrk="1" hangingPunct="1">
              <a:lnSpc>
                <a:spcPct val="90000"/>
              </a:lnSpc>
              <a:defRPr/>
            </a:pPr>
            <a:r>
              <a:rPr lang="en-US" dirty="0"/>
              <a:t>Insulators are very poor conductors</a:t>
            </a:r>
          </a:p>
          <a:p>
            <a:pPr lvl="1" eaLnBrk="1" hangingPunct="1">
              <a:lnSpc>
                <a:spcPct val="90000"/>
              </a:lnSpc>
              <a:defRPr/>
            </a:pPr>
            <a:r>
              <a:rPr lang="en-US" dirty="0"/>
              <a:t>Rubber</a:t>
            </a:r>
          </a:p>
          <a:p>
            <a:pPr lvl="1" eaLnBrk="1" hangingPunct="1">
              <a:lnSpc>
                <a:spcPct val="90000"/>
              </a:lnSpc>
              <a:defRPr/>
            </a:pPr>
            <a:r>
              <a:rPr lang="en-US" dirty="0"/>
              <a:t>Plastic</a:t>
            </a:r>
          </a:p>
          <a:p>
            <a:pPr lvl="1" eaLnBrk="1" hangingPunct="1">
              <a:lnSpc>
                <a:spcPct val="90000"/>
              </a:lnSpc>
              <a:defRPr/>
            </a:pPr>
            <a:r>
              <a:rPr lang="en-US" dirty="0"/>
              <a:t>Wood</a:t>
            </a:r>
          </a:p>
          <a:p>
            <a:pPr lvl="1" eaLnBrk="1" hangingPunct="1">
              <a:lnSpc>
                <a:spcPct val="90000"/>
              </a:lnSpc>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ightning">
      <a:majorFont>
        <a:latin typeface="Trek"/>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34759</TotalTime>
  <Words>4607</Words>
  <Application>Microsoft Office PowerPoint</Application>
  <PresentationFormat>On-screen Show (16:9)</PresentationFormat>
  <Paragraphs>593</Paragraphs>
  <Slides>76</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Calibri</vt:lpstr>
      <vt:lpstr>Cambria</vt:lpstr>
      <vt:lpstr>Cambria Math</vt:lpstr>
      <vt:lpstr>Comic Sans MS</vt:lpstr>
      <vt:lpstr>Symbol</vt:lpstr>
      <vt:lpstr>Trek</vt:lpstr>
      <vt:lpstr>Wingdings</vt:lpstr>
      <vt:lpstr>Office Theme</vt:lpstr>
      <vt:lpstr>Electric Forces and Electric Fields</vt:lpstr>
      <vt:lpstr>PowerPoint Presentation</vt:lpstr>
      <vt:lpstr>08-01 Static Electric Charge and Conductors</vt:lpstr>
      <vt:lpstr>08-01 Static Electric Charge and Conductors</vt:lpstr>
      <vt:lpstr>Lab 08-01</vt:lpstr>
      <vt:lpstr>08-01 Static Electric Charge and Conductors</vt:lpstr>
      <vt:lpstr>08-01 Static Electric Charge and Conductors</vt:lpstr>
      <vt:lpstr>08-01 Static Electric Charge and Conductors</vt:lpstr>
      <vt:lpstr>08-01 Static Electric Charge and Conductors</vt:lpstr>
      <vt:lpstr>08-01 Static Electric Charge and Conductors</vt:lpstr>
      <vt:lpstr>08-01 Static Electric Charge and Conductors</vt:lpstr>
      <vt:lpstr>08-01 Static Electric Charge and Conductors</vt:lpstr>
      <vt:lpstr>08-01 Homework</vt:lpstr>
      <vt:lpstr>08-02 Coulomb’s Law</vt:lpstr>
      <vt:lpstr>08-02 Coulomb’s Law</vt:lpstr>
      <vt:lpstr>08-02 Lab</vt:lpstr>
      <vt:lpstr>08-02 Coulomb’s Law</vt:lpstr>
      <vt:lpstr>08-02 Coulomb’s Law</vt:lpstr>
      <vt:lpstr>08-02 Coulomb’s Law</vt:lpstr>
      <vt:lpstr>08-02 Coulomb’s Law</vt:lpstr>
      <vt:lpstr>08-02 Coulomb’s Law</vt:lpstr>
      <vt:lpstr>08-02 Coulomb’s Law</vt:lpstr>
      <vt:lpstr>08-02 Homework</vt:lpstr>
      <vt:lpstr>08-03 Electric Field and Electric Field Lines</vt:lpstr>
      <vt:lpstr>08-03 Electric Field and Electric Field Lines</vt:lpstr>
      <vt:lpstr>08-03 Electric Field and Electric Field Lines</vt:lpstr>
      <vt:lpstr>08-03 Electric Field and Electric Field Lines</vt:lpstr>
      <vt:lpstr>08-03 Electric Field and Electric Field Lines</vt:lpstr>
      <vt:lpstr>08-03 Electric Field and Electric Field Lines</vt:lpstr>
      <vt:lpstr>08-03 Electric Field and Electric Field Lines</vt:lpstr>
      <vt:lpstr>08-03 Electric Field and Electric Field Lines</vt:lpstr>
      <vt:lpstr>08-03 Electric Field and Electric Field Lines</vt:lpstr>
      <vt:lpstr>08-03 Electric Field and Electric Field Lines</vt:lpstr>
      <vt:lpstr>08-03 Electric Field and Electric Field Lines</vt:lpstr>
      <vt:lpstr>08-03 Lab</vt:lpstr>
      <vt:lpstr>08-03 Homework</vt:lpstr>
      <vt:lpstr>08-04 Conductors in Equilibrium and Applications</vt:lpstr>
      <vt:lpstr>08-04 Lab</vt:lpstr>
      <vt:lpstr>08-04 Conductors in Equilibrium and Applications</vt:lpstr>
      <vt:lpstr>08-04 Conductors in Equilibrium and Applications</vt:lpstr>
      <vt:lpstr>08-04 Conductors in Equilibrium and Applications</vt:lpstr>
      <vt:lpstr>08-04 Conductors in Equilibrium and Applications</vt:lpstr>
      <vt:lpstr>08-04 Conductors in Equilibrium and Applications</vt:lpstr>
      <vt:lpstr>08-04 Conductors in Equilibrium and Applications</vt:lpstr>
      <vt:lpstr>08-04 Conductors in Equilibrium and Applications</vt:lpstr>
      <vt:lpstr>08-04 Homework</vt:lpstr>
      <vt:lpstr>08-05 Electric Potential Energy: Potential Difference</vt:lpstr>
      <vt:lpstr>08-05 Electric Potential Energy: Potential Difference</vt:lpstr>
      <vt:lpstr>08-05 Electric Potential Energy: Potential Difference</vt:lpstr>
      <vt:lpstr>08-05 Electric Potential Energy: Potential Difference</vt:lpstr>
      <vt:lpstr>08-05 Electric Potential Energy: Potential Difference</vt:lpstr>
      <vt:lpstr>08-05 Electric Potential Energy: Potential Difference</vt:lpstr>
      <vt:lpstr>08-05 Electric Potential Energy: Potential Difference</vt:lpstr>
      <vt:lpstr>08-05 Electric Potential Energy: Potential Difference</vt:lpstr>
      <vt:lpstr>08-05 Electric Potential Energy: Potential Difference</vt:lpstr>
      <vt:lpstr>08-05 Electric Potential Energy: Potential Difference</vt:lpstr>
      <vt:lpstr>08-05 Homework</vt:lpstr>
      <vt:lpstr>08-06 Electric Potential in a Uniform Electric Field</vt:lpstr>
      <vt:lpstr>08-06 Electric Potential in a Uniform Electric Field</vt:lpstr>
      <vt:lpstr>08-06 Electric Potential in a Uniform Electric Field</vt:lpstr>
      <vt:lpstr>08-06 Electric Potential in a Uniform Electric Field</vt:lpstr>
      <vt:lpstr>08-06 Electric Potential in a Uniform Electric Field</vt:lpstr>
      <vt:lpstr>08-06 Electric Potential in a Uniform Electric Field</vt:lpstr>
      <vt:lpstr>08-06 Electric Potential in a Uniform Electric Field</vt:lpstr>
      <vt:lpstr>08-06 Homework</vt:lpstr>
      <vt:lpstr>08-07 Electric Potential Due to a Point Charge and Equipotential Lines</vt:lpstr>
      <vt:lpstr>08-07 Electric Potential Due to a Point Charge and Equipotential Lines</vt:lpstr>
      <vt:lpstr>08-07 Electric Potential Due to a Point Charge and Equipotential Lines</vt:lpstr>
      <vt:lpstr>08-07 Electric Potential Due to a Point Charge and Equipotential Lines</vt:lpstr>
      <vt:lpstr>08-07 Electric Potential Due to a Point Charge and Equipotential Lines</vt:lpstr>
      <vt:lpstr>08-07 Electric Potential Due to a Point Charge and Equipotential Lines</vt:lpstr>
      <vt:lpstr>08-07 Lab</vt:lpstr>
      <vt:lpstr>08-07 Electric Potential Due to a Point Charge and Equipotential Lines</vt:lpstr>
      <vt:lpstr>08-07 Electric Potential Due to a Point Charge and Equipotential Lines</vt:lpstr>
      <vt:lpstr>08-07 Electric Potential Due to a Point Charge and Equipotential Lines</vt:lpstr>
      <vt:lpstr>08-07 Homework</vt:lpstr>
    </vt:vector>
  </TitlesOfParts>
  <Company>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Wright</dc:creator>
  <cp:lastModifiedBy>Richard Wright</cp:lastModifiedBy>
  <cp:revision>148</cp:revision>
  <dcterms:created xsi:type="dcterms:W3CDTF">2006-03-08T19:23:11Z</dcterms:created>
  <dcterms:modified xsi:type="dcterms:W3CDTF">2021-08-18T15:53:58Z</dcterms:modified>
</cp:coreProperties>
</file>